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11" roundtripDataSignature="AMtx7mj5OhXjFpIXkV3LZS/juclc5l2W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638A7A9-3436-4C8D-81E0-C1105597E8D6}">
  <a:tblStyle styleId="{4638A7A9-3436-4C8D-81E0-C1105597E8D6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customschemas.google.com/relationships/presentationmetadata" Target="metadata"/><Relationship Id="rId10" Type="http://schemas.openxmlformats.org/officeDocument/2006/relationships/slide" Target="slides/slide4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Título Vertical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image" Target="../media/image2.png"/><Relationship Id="rId10" Type="http://schemas.openxmlformats.org/officeDocument/2006/relationships/image" Target="../media/image24.png"/><Relationship Id="rId13" Type="http://schemas.openxmlformats.org/officeDocument/2006/relationships/image" Target="../media/image18.png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Relationship Id="rId15" Type="http://schemas.openxmlformats.org/officeDocument/2006/relationships/image" Target="../media/image20.png"/><Relationship Id="rId14" Type="http://schemas.openxmlformats.org/officeDocument/2006/relationships/image" Target="../media/image17.png"/><Relationship Id="rId5" Type="http://schemas.openxmlformats.org/officeDocument/2006/relationships/image" Target="../media/image21.png"/><Relationship Id="rId6" Type="http://schemas.openxmlformats.org/officeDocument/2006/relationships/image" Target="../media/image14.png"/><Relationship Id="rId7" Type="http://schemas.openxmlformats.org/officeDocument/2006/relationships/image" Target="../media/image3.png"/><Relationship Id="rId8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1" Type="http://schemas.openxmlformats.org/officeDocument/2006/relationships/image" Target="../media/image21.png"/><Relationship Id="rId10" Type="http://schemas.openxmlformats.org/officeDocument/2006/relationships/image" Target="../media/image12.png"/><Relationship Id="rId13" Type="http://schemas.openxmlformats.org/officeDocument/2006/relationships/image" Target="../media/image3.png"/><Relationship Id="rId1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9" Type="http://schemas.openxmlformats.org/officeDocument/2006/relationships/image" Target="../media/image20.png"/><Relationship Id="rId5" Type="http://schemas.openxmlformats.org/officeDocument/2006/relationships/image" Target="../media/image15.png"/><Relationship Id="rId6" Type="http://schemas.openxmlformats.org/officeDocument/2006/relationships/image" Target="../media/image24.png"/><Relationship Id="rId7" Type="http://schemas.openxmlformats.org/officeDocument/2006/relationships/image" Target="../media/image18.png"/><Relationship Id="rId8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"/>
          <p:cNvGrpSpPr/>
          <p:nvPr/>
        </p:nvGrpSpPr>
        <p:grpSpPr>
          <a:xfrm>
            <a:off x="4253723" y="1063679"/>
            <a:ext cx="6980334" cy="1685406"/>
            <a:chOff x="4253723" y="1063679"/>
            <a:chExt cx="6980334" cy="1685406"/>
          </a:xfrm>
        </p:grpSpPr>
        <p:grpSp>
          <p:nvGrpSpPr>
            <p:cNvPr id="85" name="Google Shape;85;p1"/>
            <p:cNvGrpSpPr/>
            <p:nvPr/>
          </p:nvGrpSpPr>
          <p:grpSpPr>
            <a:xfrm>
              <a:off x="4268236" y="1127290"/>
              <a:ext cx="6501363" cy="1621795"/>
              <a:chOff x="4268236" y="1127290"/>
              <a:chExt cx="6501363" cy="1621795"/>
            </a:xfrm>
          </p:grpSpPr>
          <p:sp>
            <p:nvSpPr>
              <p:cNvPr id="86" name="Google Shape;86;p1"/>
              <p:cNvSpPr txBox="1"/>
              <p:nvPr/>
            </p:nvSpPr>
            <p:spPr>
              <a:xfrm>
                <a:off x="4268236" y="1127290"/>
                <a:ext cx="6501363" cy="156966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rotWithShape="0" algn="tr" dir="8100000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9600"/>
                  <a:buFont typeface="Arial"/>
                  <a:buNone/>
                </a:pPr>
                <a:r>
                  <a:rPr b="1" i="0" lang="pt-BR" sz="96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Cruzadinha</a:t>
                </a:r>
                <a:endParaRPr/>
              </a:p>
            </p:txBody>
          </p:sp>
          <p:pic>
            <p:nvPicPr>
              <p:cNvPr descr="Seta para Cima com preenchimento sólido" id="87" name="Google Shape;87;p1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5816570" y="1834685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8" name="Google Shape;88;p1"/>
            <p:cNvSpPr txBox="1"/>
            <p:nvPr/>
          </p:nvSpPr>
          <p:spPr>
            <a:xfrm>
              <a:off x="4253723" y="1063679"/>
              <a:ext cx="6980334" cy="156966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r" dir="8100000" dist="38100">
                <a:srgbClr val="000000">
                  <a:alpha val="4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B0F0"/>
                </a:buClr>
                <a:buSzPts val="9600"/>
                <a:buFont typeface="Arial"/>
                <a:buNone/>
              </a:pPr>
              <a:r>
                <a:rPr b="1" i="0" lang="pt-BR" sz="9600" u="none" cap="none" strike="noStrike">
                  <a:solidFill>
                    <a:srgbClr val="00B0F0"/>
                  </a:solidFill>
                  <a:latin typeface="Arial"/>
                  <a:ea typeface="Arial"/>
                  <a:cs typeface="Arial"/>
                  <a:sym typeface="Arial"/>
                </a:rPr>
                <a:t>Cruzadinha</a:t>
              </a:r>
              <a:endParaRPr/>
            </a:p>
          </p:txBody>
        </p:sp>
      </p:grpSp>
      <p:pic>
        <p:nvPicPr>
          <p:cNvPr descr="Seta para Cima com preenchimento sólido" id="89" name="Google Shape;8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816570" y="-133676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90" name="Google Shape;90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22534" y="-25547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91" name="Google Shape;91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816570" y="790263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"/>
          <p:cNvSpPr/>
          <p:nvPr/>
        </p:nvSpPr>
        <p:spPr>
          <a:xfrm>
            <a:off x="4575174" y="1664989"/>
            <a:ext cx="31002173" cy="6622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br>
              <a:rPr b="0" i="0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3" name="Google Shape;93;p1"/>
          <p:cNvGrpSpPr/>
          <p:nvPr/>
        </p:nvGrpSpPr>
        <p:grpSpPr>
          <a:xfrm>
            <a:off x="6554867" y="2857546"/>
            <a:ext cx="4896902" cy="970530"/>
            <a:chOff x="6554867" y="2857546"/>
            <a:chExt cx="4896902" cy="970530"/>
          </a:xfrm>
        </p:grpSpPr>
        <p:sp>
          <p:nvSpPr>
            <p:cNvPr id="94" name="Google Shape;94;p1"/>
            <p:cNvSpPr txBox="1"/>
            <p:nvPr/>
          </p:nvSpPr>
          <p:spPr>
            <a:xfrm>
              <a:off x="6576471" y="2904746"/>
              <a:ext cx="4875298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B0F0"/>
                </a:buClr>
                <a:buSzPts val="5400"/>
                <a:buFont typeface="Arial"/>
                <a:buNone/>
              </a:pPr>
              <a:r>
                <a:rPr b="1" i="0" lang="pt-BR" sz="5400" u="none" cap="none" strike="noStrike">
                  <a:solidFill>
                    <a:srgbClr val="00B0F0"/>
                  </a:solidFill>
                  <a:latin typeface="Arial"/>
                  <a:ea typeface="Arial"/>
                  <a:cs typeface="Arial"/>
                  <a:sym typeface="Arial"/>
                </a:rPr>
                <a:t>Sistema Renal</a:t>
              </a:r>
              <a:endParaRPr/>
            </a:p>
          </p:txBody>
        </p:sp>
        <p:sp>
          <p:nvSpPr>
            <p:cNvPr id="95" name="Google Shape;95;p1"/>
            <p:cNvSpPr txBox="1"/>
            <p:nvPr/>
          </p:nvSpPr>
          <p:spPr>
            <a:xfrm>
              <a:off x="6554867" y="2857546"/>
              <a:ext cx="4403417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5400"/>
                <a:buFont typeface="Arial"/>
                <a:buNone/>
              </a:pPr>
              <a:r>
                <a:rPr b="1" i="0" lang="pt-BR" sz="5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Sistema Renal</a:t>
              </a:r>
              <a:endParaRPr/>
            </a:p>
          </p:txBody>
        </p:sp>
      </p:grpSp>
      <p:pic>
        <p:nvPicPr>
          <p:cNvPr descr="Símbolo de raiva com preenchimento sólido" id="96" name="Google Shape;96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17891" y="285006"/>
            <a:ext cx="1557345" cy="1557345"/>
          </a:xfrm>
          <a:prstGeom prst="rect">
            <a:avLst/>
          </a:prstGeom>
          <a:noFill/>
          <a:ln>
            <a:noFill/>
          </a:ln>
          <a:effectLst>
            <a:outerShdw blurRad="50800" rotWithShape="0" algn="bl" dir="18900000" dist="38100">
              <a:srgbClr val="000000">
                <a:alpha val="40000"/>
              </a:srgbClr>
            </a:outerShdw>
          </a:effectLst>
        </p:spPr>
      </p:pic>
      <p:pic>
        <p:nvPicPr>
          <p:cNvPr descr="Seta para Baixo com preenchimento sólido" id="97" name="Google Shape;97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596032" y="1375846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98" name="Google Shape;98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8514906" y="341659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99" name="Google Shape;9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818728" y="2879762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ímbolo de raiva com preenchimento sólido" id="100" name="Google Shape;100;p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 rot="1701859">
            <a:off x="377776" y="1824623"/>
            <a:ext cx="1557345" cy="1557345"/>
          </a:xfrm>
          <a:prstGeom prst="rect">
            <a:avLst/>
          </a:prstGeom>
          <a:noFill/>
          <a:ln>
            <a:noFill/>
          </a:ln>
          <a:effectLst>
            <a:outerShdw blurRad="50800" rotWithShape="0" algn="bl" dir="18900000" dist="38100">
              <a:srgbClr val="000000">
                <a:alpha val="40000"/>
              </a:srgbClr>
            </a:outerShdw>
          </a:effectLst>
        </p:spPr>
      </p:pic>
      <p:pic>
        <p:nvPicPr>
          <p:cNvPr descr="Símbolo de raiva com preenchimento sólido" id="101" name="Google Shape;101;p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85088" y="3588929"/>
            <a:ext cx="1557345" cy="1557345"/>
          </a:xfrm>
          <a:prstGeom prst="rect">
            <a:avLst/>
          </a:prstGeom>
          <a:noFill/>
          <a:ln>
            <a:noFill/>
          </a:ln>
          <a:effectLst>
            <a:outerShdw blurRad="50800" rotWithShape="0" algn="bl" dir="18900000" dist="38100">
              <a:srgbClr val="000000">
                <a:alpha val="40000"/>
              </a:srgbClr>
            </a:outerShdw>
          </a:effectLst>
        </p:spPr>
      </p:pic>
      <p:pic>
        <p:nvPicPr>
          <p:cNvPr descr="Símbolo de raiva com preenchimento sólido" id="102" name="Google Shape;102;p1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 rot="1758315">
            <a:off x="1957165" y="2956009"/>
            <a:ext cx="1557345" cy="1557345"/>
          </a:xfrm>
          <a:prstGeom prst="rect">
            <a:avLst/>
          </a:prstGeom>
          <a:noFill/>
          <a:ln>
            <a:noFill/>
          </a:ln>
          <a:effectLst>
            <a:outerShdw blurRad="50800" rotWithShape="0" algn="bl" dir="18900000" dist="38100">
              <a:srgbClr val="000000">
                <a:alpha val="40000"/>
              </a:srgbClr>
            </a:outerShdw>
          </a:effectLst>
        </p:spPr>
      </p:pic>
      <p:pic>
        <p:nvPicPr>
          <p:cNvPr descr="Símbolo de raiva com preenchimento sólido" id="103" name="Google Shape;103;p1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1178492" y="5142513"/>
            <a:ext cx="1557345" cy="1557345"/>
          </a:xfrm>
          <a:prstGeom prst="rect">
            <a:avLst/>
          </a:prstGeom>
          <a:noFill/>
          <a:ln>
            <a:noFill/>
          </a:ln>
          <a:effectLst>
            <a:outerShdw blurRad="50800" rotWithShape="0" algn="bl" dir="18900000" dist="38100">
              <a:srgbClr val="000000">
                <a:alpha val="40000"/>
              </a:srgbClr>
            </a:outerShdw>
          </a:effectLst>
        </p:spPr>
      </p:pic>
      <p:pic>
        <p:nvPicPr>
          <p:cNvPr descr="Símbolo de raiva com preenchimento sólido" id="104" name="Google Shape;104;p1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1839978" y="1031018"/>
            <a:ext cx="1557345" cy="1557345"/>
          </a:xfrm>
          <a:prstGeom prst="rect">
            <a:avLst/>
          </a:prstGeom>
          <a:noFill/>
          <a:ln>
            <a:noFill/>
          </a:ln>
          <a:effectLst>
            <a:outerShdw blurRad="50800" rotWithShape="0" algn="bl" dir="18900000" dist="38100">
              <a:srgbClr val="000000">
                <a:alpha val="40000"/>
              </a:srgbClr>
            </a:outerShdw>
          </a:effectLst>
        </p:spPr>
      </p:pic>
      <p:pic>
        <p:nvPicPr>
          <p:cNvPr descr="Seta para Baixo com preenchimento sólido" id="105" name="Google Shape;105;p1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3596032" y="250219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Baixo com preenchimento sólido" id="106" name="Google Shape;106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617504" y="358892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Baixo com preenchimento sólido" id="107" name="Google Shape;107;p1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 rot="-1984982">
            <a:off x="3992970" y="452931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Baixo com preenchimento sólido" id="108" name="Google Shape;108;p1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3617504" y="6974621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09" name="Google Shape;109;p1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9588204" y="3409546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10" name="Google Shape;110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661502" y="3409546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11" name="Google Shape;111;p1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11734800" y="3409546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12" name="Google Shape;112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225453" y="3439467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13" name="Google Shape;113;p1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5298751" y="3432415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14" name="Google Shape;114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372049" y="3432415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15" name="Google Shape;115;p1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7445347" y="3432415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116" name="Google Shape;116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24692" y="3961052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117" name="Google Shape;117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818728" y="5006785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118" name="Google Shape;118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18728" y="6051207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Baixo com preenchimento sólido" id="119" name="Google Shape;119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-1984982">
            <a:off x="4523750" y="5368455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Baixo com preenchimento sólido" id="120" name="Google Shape;120;p1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 rot="-1984982">
            <a:off x="5054530" y="6202458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"/>
          <p:cNvSpPr txBox="1"/>
          <p:nvPr/>
        </p:nvSpPr>
        <p:spPr>
          <a:xfrm>
            <a:off x="992644" y="68943"/>
            <a:ext cx="6501363" cy="1015663"/>
          </a:xfrm>
          <a:prstGeom prst="rect">
            <a:avLst/>
          </a:prstGeom>
          <a:noFill/>
          <a:ln>
            <a:noFill/>
          </a:ln>
          <a:effectLst>
            <a:outerShdw blurRad="50800" rotWithShape="0" algn="tr" dir="81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Arial"/>
              <a:buNone/>
            </a:pPr>
            <a:r>
              <a:rPr b="1" i="0" lang="pt-BR" sz="6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Orientações</a:t>
            </a:r>
            <a:endParaRPr/>
          </a:p>
        </p:txBody>
      </p:sp>
      <p:sp>
        <p:nvSpPr>
          <p:cNvPr id="126" name="Google Shape;126;p2"/>
          <p:cNvSpPr txBox="1"/>
          <p:nvPr/>
        </p:nvSpPr>
        <p:spPr>
          <a:xfrm>
            <a:off x="1002882" y="32291"/>
            <a:ext cx="6980334" cy="1015663"/>
          </a:xfrm>
          <a:prstGeom prst="rect">
            <a:avLst/>
          </a:prstGeom>
          <a:noFill/>
          <a:ln>
            <a:noFill/>
          </a:ln>
          <a:effectLst>
            <a:outerShdw blurRad="50800" rotWithShape="0" algn="tr" dir="81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6000"/>
              <a:buFont typeface="Arial"/>
              <a:buNone/>
            </a:pPr>
            <a:r>
              <a:rPr b="1" i="0" lang="pt-BR" sz="6000" u="none" cap="none" strike="noStrik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Orientações</a:t>
            </a:r>
            <a:endParaRPr/>
          </a:p>
        </p:txBody>
      </p:sp>
      <p:grpSp>
        <p:nvGrpSpPr>
          <p:cNvPr id="127" name="Google Shape;127;p2"/>
          <p:cNvGrpSpPr/>
          <p:nvPr/>
        </p:nvGrpSpPr>
        <p:grpSpPr>
          <a:xfrm>
            <a:off x="1867272" y="1375569"/>
            <a:ext cx="4896902" cy="970530"/>
            <a:chOff x="6554867" y="2857546"/>
            <a:chExt cx="4896902" cy="970530"/>
          </a:xfrm>
        </p:grpSpPr>
        <p:sp>
          <p:nvSpPr>
            <p:cNvPr id="128" name="Google Shape;128;p2"/>
            <p:cNvSpPr txBox="1"/>
            <p:nvPr/>
          </p:nvSpPr>
          <p:spPr>
            <a:xfrm>
              <a:off x="6576471" y="2904746"/>
              <a:ext cx="4875298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B0F0"/>
                </a:buClr>
                <a:buSzPts val="5400"/>
                <a:buFont typeface="Arial"/>
                <a:buNone/>
              </a:pPr>
              <a:r>
                <a:rPr b="1" i="0" lang="pt-BR" sz="5400" u="none" cap="none" strike="noStrike">
                  <a:solidFill>
                    <a:srgbClr val="00B0F0"/>
                  </a:solidFill>
                  <a:latin typeface="Arial"/>
                  <a:ea typeface="Arial"/>
                  <a:cs typeface="Arial"/>
                  <a:sym typeface="Arial"/>
                </a:rPr>
                <a:t>01</a:t>
              </a:r>
              <a:endParaRPr b="1" i="0" sz="5400" u="none" cap="none" strike="noStrik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2"/>
            <p:cNvSpPr txBox="1"/>
            <p:nvPr/>
          </p:nvSpPr>
          <p:spPr>
            <a:xfrm>
              <a:off x="6554867" y="2857546"/>
              <a:ext cx="4403417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5400"/>
                <a:buFont typeface="Arial"/>
                <a:buNone/>
              </a:pPr>
              <a:r>
                <a:rPr b="1" i="0" lang="pt-BR" sz="5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01</a:t>
              </a:r>
              <a:endParaRPr/>
            </a:p>
          </p:txBody>
        </p:sp>
      </p:grpSp>
      <p:pic>
        <p:nvPicPr>
          <p:cNvPr descr="Símbolo de raiva com preenchimento sólido" id="130" name="Google Shape;130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157286" y="3432696"/>
            <a:ext cx="1557345" cy="1557345"/>
          </a:xfrm>
          <a:prstGeom prst="rect">
            <a:avLst/>
          </a:prstGeom>
          <a:noFill/>
          <a:ln>
            <a:noFill/>
          </a:ln>
          <a:effectLst>
            <a:outerShdw blurRad="50800" rotWithShape="0" algn="bl" dir="18900000" dist="38100">
              <a:srgbClr val="000000">
                <a:alpha val="40000"/>
              </a:srgbClr>
            </a:outerShdw>
          </a:effectLst>
        </p:spPr>
      </p:pic>
      <p:pic>
        <p:nvPicPr>
          <p:cNvPr descr="Símbolo de raiva com preenchimento sólido" id="131" name="Google Shape;131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1701859">
            <a:off x="1531614" y="3859656"/>
            <a:ext cx="1557345" cy="1557345"/>
          </a:xfrm>
          <a:prstGeom prst="rect">
            <a:avLst/>
          </a:prstGeom>
          <a:noFill/>
          <a:ln>
            <a:noFill/>
          </a:ln>
          <a:effectLst>
            <a:outerShdw blurRad="50800" rotWithShape="0" algn="bl" dir="18900000" dist="38100">
              <a:srgbClr val="000000">
                <a:alpha val="40000"/>
              </a:srgbClr>
            </a:outerShdw>
          </a:effectLst>
        </p:spPr>
      </p:pic>
      <p:pic>
        <p:nvPicPr>
          <p:cNvPr descr="Símbolo de raiva com preenchimento sólido" id="132" name="Google Shape;132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58057" y="5626618"/>
            <a:ext cx="1557345" cy="1557345"/>
          </a:xfrm>
          <a:prstGeom prst="rect">
            <a:avLst/>
          </a:prstGeom>
          <a:noFill/>
          <a:ln>
            <a:noFill/>
          </a:ln>
          <a:effectLst>
            <a:outerShdw blurRad="50800" rotWithShape="0" algn="bl" dir="18900000" dist="38100">
              <a:srgbClr val="000000">
                <a:alpha val="40000"/>
              </a:srgbClr>
            </a:outerShdw>
          </a:effectLst>
        </p:spPr>
      </p:pic>
      <p:pic>
        <p:nvPicPr>
          <p:cNvPr descr="Símbolo de raiva com preenchimento sólido" id="133" name="Google Shape;133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65268" y="5414713"/>
            <a:ext cx="1557345" cy="1557345"/>
          </a:xfrm>
          <a:prstGeom prst="rect">
            <a:avLst/>
          </a:prstGeom>
          <a:noFill/>
          <a:ln>
            <a:noFill/>
          </a:ln>
          <a:effectLst>
            <a:outerShdw blurRad="50800" rotWithShape="0" algn="bl" dir="18900000" dist="38100">
              <a:srgbClr val="000000">
                <a:alpha val="40000"/>
              </a:srgbClr>
            </a:outerShdw>
          </a:effectLst>
        </p:spPr>
      </p:pic>
      <p:pic>
        <p:nvPicPr>
          <p:cNvPr descr="Seta para Direita com preenchimento sólido" id="134" name="Google Shape;134;p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967916" y="60104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35" name="Google Shape;135;p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041214" y="593997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36" name="Google Shape;136;p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114512" y="593997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37" name="Google Shape;137;p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187810" y="593997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38" name="Google Shape;138;p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-1321537" y="62391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39" name="Google Shape;139;p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-248239" y="616866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40" name="Google Shape;140;p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825059" y="616866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41" name="Google Shape;141;p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898357" y="616866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142" name="Google Shape;142;p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52199" y="2130993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143" name="Google Shape;143;p2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329719" y="-1010065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144" name="Google Shape;144;p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35683" y="71225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145" name="Google Shape;145;p2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329719" y="111695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146" name="Google Shape;146;p2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331877" y="3206457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147" name="Google Shape;147;p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37841" y="4287747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148" name="Google Shape;148;p2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331877" y="533348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149" name="Google Shape;149;p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31877" y="6377902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Baixo com preenchimento sólido" id="150" name="Google Shape;150;p2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 rot="-1984982">
            <a:off x="2574237" y="3802486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Baixo com preenchimento sólido" id="151" name="Google Shape;151;p2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 rot="-1984982">
            <a:off x="3105017" y="4641631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Baixo com preenchimento sólido" id="152" name="Google Shape;152;p2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 rot="-1984982">
            <a:off x="3635797" y="5475634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53" name="Google Shape;153;p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1511327" y="578626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54" name="Google Shape;154;p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221874" y="601495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55" name="Google Shape;155;p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8295172" y="594443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56" name="Google Shape;156;p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9368470" y="594443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57" name="Google Shape;157;p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0441768" y="594443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Baixo com preenchimento sólido" id="158" name="Google Shape;158;p2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 rot="-1984982">
            <a:off x="937433" y="128280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Baixo com preenchimento sólido" id="159" name="Google Shape;159;p2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 rot="-1984982">
            <a:off x="1468213" y="2121954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Baixo com preenchimento sólido" id="160" name="Google Shape;160;p2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 rot="-1984982">
            <a:off x="1998993" y="2955957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"/>
          <p:cNvSpPr txBox="1"/>
          <p:nvPr/>
        </p:nvSpPr>
        <p:spPr>
          <a:xfrm>
            <a:off x="3258506" y="1455814"/>
            <a:ext cx="6872514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 cruzadinha poderá ser jogada em </a:t>
            </a:r>
            <a:r>
              <a:rPr b="1" i="0" lang="pt-BR" sz="2400" u="none" cap="none" strike="noStrike">
                <a:solidFill>
                  <a:srgbClr val="B3C6E7"/>
                </a:solidFill>
                <a:latin typeface="Calibri"/>
                <a:ea typeface="Calibri"/>
                <a:cs typeface="Calibri"/>
                <a:sym typeface="Calibri"/>
              </a:rPr>
              <a:t>grupo</a:t>
            </a:r>
            <a:r>
              <a:rPr b="1" i="0" lang="pt-B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ou </a:t>
            </a:r>
            <a:r>
              <a:rPr b="1" i="0" lang="pt-BR" sz="2400" u="none" cap="none" strike="noStrike">
                <a:solidFill>
                  <a:srgbClr val="B3C6E7"/>
                </a:solidFill>
                <a:latin typeface="Calibri"/>
                <a:ea typeface="Calibri"/>
                <a:cs typeface="Calibri"/>
                <a:sym typeface="Calibri"/>
              </a:rPr>
              <a:t>individualmente</a:t>
            </a:r>
            <a:r>
              <a:rPr b="1" i="0" lang="pt-B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grpSp>
        <p:nvGrpSpPr>
          <p:cNvPr id="162" name="Google Shape;162;p2"/>
          <p:cNvGrpSpPr/>
          <p:nvPr/>
        </p:nvGrpSpPr>
        <p:grpSpPr>
          <a:xfrm>
            <a:off x="2782172" y="2478646"/>
            <a:ext cx="4896902" cy="970530"/>
            <a:chOff x="6554867" y="2857546"/>
            <a:chExt cx="4896902" cy="970530"/>
          </a:xfrm>
        </p:grpSpPr>
        <p:sp>
          <p:nvSpPr>
            <p:cNvPr id="163" name="Google Shape;163;p2"/>
            <p:cNvSpPr txBox="1"/>
            <p:nvPr/>
          </p:nvSpPr>
          <p:spPr>
            <a:xfrm>
              <a:off x="6576471" y="2904746"/>
              <a:ext cx="4875298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B0F0"/>
                </a:buClr>
                <a:buSzPts val="5400"/>
                <a:buFont typeface="Arial"/>
                <a:buNone/>
              </a:pPr>
              <a:r>
                <a:rPr b="1" lang="pt-BR" sz="5400">
                  <a:solidFill>
                    <a:srgbClr val="00B0F0"/>
                  </a:solidFill>
                  <a:latin typeface="Arial"/>
                  <a:ea typeface="Arial"/>
                  <a:cs typeface="Arial"/>
                  <a:sym typeface="Arial"/>
                </a:rPr>
                <a:t>02</a:t>
              </a:r>
              <a:endParaRPr b="1" i="0" sz="5400" u="none" cap="none" strike="noStrik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2"/>
            <p:cNvSpPr txBox="1"/>
            <p:nvPr/>
          </p:nvSpPr>
          <p:spPr>
            <a:xfrm>
              <a:off x="6554867" y="2857546"/>
              <a:ext cx="4403417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5400"/>
                <a:buFont typeface="Arial"/>
                <a:buNone/>
              </a:pPr>
              <a:r>
                <a:rPr b="1" i="0" lang="pt-BR" sz="5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02</a:t>
              </a:r>
              <a:endParaRPr/>
            </a:p>
          </p:txBody>
        </p:sp>
      </p:grpSp>
      <p:sp>
        <p:nvSpPr>
          <p:cNvPr id="165" name="Google Shape;165;p2"/>
          <p:cNvSpPr txBox="1"/>
          <p:nvPr/>
        </p:nvSpPr>
        <p:spPr>
          <a:xfrm>
            <a:off x="4225182" y="2567103"/>
            <a:ext cx="7130985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As pistas </a:t>
            </a:r>
            <a:r>
              <a:rPr b="1" lang="pt-BR" sz="24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horizontais</a:t>
            </a:r>
            <a:r>
              <a:rPr b="1" lang="pt-BR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pt-BR" sz="24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verticais</a:t>
            </a:r>
            <a:r>
              <a:rPr b="1" lang="pt-BR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serão apresentadas uma após a outra até que todas estejam disponíveis para todos os jogadores</a:t>
            </a:r>
            <a:endParaRPr/>
          </a:p>
        </p:txBody>
      </p:sp>
      <p:grpSp>
        <p:nvGrpSpPr>
          <p:cNvPr id="166" name="Google Shape;166;p2"/>
          <p:cNvGrpSpPr/>
          <p:nvPr/>
        </p:nvGrpSpPr>
        <p:grpSpPr>
          <a:xfrm>
            <a:off x="3822238" y="4045801"/>
            <a:ext cx="4896902" cy="970530"/>
            <a:chOff x="6554867" y="2857546"/>
            <a:chExt cx="4896902" cy="970530"/>
          </a:xfrm>
        </p:grpSpPr>
        <p:sp>
          <p:nvSpPr>
            <p:cNvPr id="167" name="Google Shape;167;p2"/>
            <p:cNvSpPr txBox="1"/>
            <p:nvPr/>
          </p:nvSpPr>
          <p:spPr>
            <a:xfrm>
              <a:off x="6576471" y="2904746"/>
              <a:ext cx="4875298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B0F0"/>
                </a:buClr>
                <a:buSzPts val="5400"/>
                <a:buFont typeface="Arial"/>
                <a:buNone/>
              </a:pPr>
              <a:r>
                <a:rPr b="1" lang="pt-BR" sz="5400">
                  <a:solidFill>
                    <a:srgbClr val="00B0F0"/>
                  </a:solidFill>
                  <a:latin typeface="Arial"/>
                  <a:ea typeface="Arial"/>
                  <a:cs typeface="Arial"/>
                  <a:sym typeface="Arial"/>
                </a:rPr>
                <a:t>03</a:t>
              </a:r>
              <a:endParaRPr b="1" i="0" sz="5400" u="none" cap="none" strike="noStrik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2"/>
            <p:cNvSpPr txBox="1"/>
            <p:nvPr/>
          </p:nvSpPr>
          <p:spPr>
            <a:xfrm>
              <a:off x="6554867" y="2857546"/>
              <a:ext cx="4403417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5400"/>
                <a:buFont typeface="Arial"/>
                <a:buNone/>
              </a:pPr>
              <a:r>
                <a:rPr b="1" i="0" lang="pt-BR" sz="5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03</a:t>
              </a:r>
              <a:endParaRPr/>
            </a:p>
          </p:txBody>
        </p:sp>
      </p:grpSp>
      <p:sp>
        <p:nvSpPr>
          <p:cNvPr id="169" name="Google Shape;169;p2"/>
          <p:cNvSpPr txBox="1"/>
          <p:nvPr/>
        </p:nvSpPr>
        <p:spPr>
          <a:xfrm>
            <a:off x="4866571" y="4167077"/>
            <a:ext cx="7130985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Após todas as pistas serem apresentadas, quem conseguir completar corretamente toda a cartela </a:t>
            </a:r>
            <a:r>
              <a:rPr b="1" lang="pt-BR" sz="2400">
                <a:solidFill>
                  <a:srgbClr val="92D050"/>
                </a:solidFill>
                <a:latin typeface="Calibri"/>
                <a:ea typeface="Calibri"/>
                <a:cs typeface="Calibri"/>
                <a:sym typeface="Calibri"/>
              </a:rPr>
              <a:t>vence</a:t>
            </a:r>
            <a:r>
              <a:rPr b="1" lang="pt-BR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o jogo.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Google Shape;174;p3"/>
          <p:cNvGrpSpPr/>
          <p:nvPr/>
        </p:nvGrpSpPr>
        <p:grpSpPr>
          <a:xfrm>
            <a:off x="1369747" y="85430"/>
            <a:ext cx="4896902" cy="508865"/>
            <a:chOff x="6554867" y="2857546"/>
            <a:chExt cx="4896902" cy="508865"/>
          </a:xfrm>
        </p:grpSpPr>
        <p:sp>
          <p:nvSpPr>
            <p:cNvPr id="175" name="Google Shape;175;p3"/>
            <p:cNvSpPr txBox="1"/>
            <p:nvPr/>
          </p:nvSpPr>
          <p:spPr>
            <a:xfrm>
              <a:off x="6576471" y="2904746"/>
              <a:ext cx="4875298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B0F0"/>
                </a:buClr>
                <a:buSzPts val="2400"/>
                <a:buFont typeface="Arial"/>
                <a:buNone/>
              </a:pPr>
              <a:r>
                <a:rPr b="1" lang="pt-BR" sz="2400">
                  <a:solidFill>
                    <a:srgbClr val="00B0F0"/>
                  </a:solidFill>
                  <a:latin typeface="Arial"/>
                  <a:ea typeface="Arial"/>
                  <a:cs typeface="Arial"/>
                  <a:sym typeface="Arial"/>
                </a:rPr>
                <a:t>Horizontal</a:t>
              </a:r>
              <a:endParaRPr b="1" i="0" sz="2400" u="none" cap="none" strike="noStrik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3"/>
            <p:cNvSpPr txBox="1"/>
            <p:nvPr/>
          </p:nvSpPr>
          <p:spPr>
            <a:xfrm>
              <a:off x="6554867" y="2857546"/>
              <a:ext cx="4403417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400"/>
                <a:buFont typeface="Arial"/>
                <a:buNone/>
              </a:pPr>
              <a:r>
                <a:rPr b="1" i="0" lang="pt-BR" sz="2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Horizontal</a:t>
              </a:r>
              <a:endParaRPr/>
            </a:p>
          </p:txBody>
        </p:sp>
      </p:grpSp>
      <p:pic>
        <p:nvPicPr>
          <p:cNvPr descr="Seta para Direita com preenchimento sólido" id="177" name="Google Shape;177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56488" y="-7197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78" name="Google Shape;178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129786" y="-79031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79" name="Google Shape;179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03084" y="-79031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80" name="Google Shape;180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276382" y="-79031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81" name="Google Shape;181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1321537" y="62391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82" name="Google Shape;182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49907" y="-10637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83" name="Google Shape;183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86929" y="-56162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184" name="Google Shape;184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29719" y="-1010065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185" name="Google Shape;185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12703" y="-30613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186" name="Google Shape;186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788489" y="89425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187" name="Google Shape;187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838888" y="3853445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188" name="Google Shape;188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832924" y="489917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189" name="Google Shape;189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832924" y="594360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90" name="Google Shape;190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599899" y="-94402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91" name="Google Shape;191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310446" y="-71533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Direita com preenchimento sólido" id="192" name="Google Shape;192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457042" y="-78585"/>
            <a:ext cx="914400" cy="914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3" name="Google Shape;193;p3"/>
          <p:cNvGrpSpPr/>
          <p:nvPr/>
        </p:nvGrpSpPr>
        <p:grpSpPr>
          <a:xfrm>
            <a:off x="9224846" y="61829"/>
            <a:ext cx="4896902" cy="508865"/>
            <a:chOff x="6554867" y="2857546"/>
            <a:chExt cx="4896902" cy="508865"/>
          </a:xfrm>
        </p:grpSpPr>
        <p:sp>
          <p:nvSpPr>
            <p:cNvPr id="194" name="Google Shape;194;p3"/>
            <p:cNvSpPr txBox="1"/>
            <p:nvPr/>
          </p:nvSpPr>
          <p:spPr>
            <a:xfrm>
              <a:off x="6576471" y="2904746"/>
              <a:ext cx="4875298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B0F0"/>
                </a:buClr>
                <a:buSzPts val="2400"/>
                <a:buFont typeface="Arial"/>
                <a:buNone/>
              </a:pPr>
              <a:r>
                <a:rPr b="1" lang="pt-BR" sz="2400">
                  <a:solidFill>
                    <a:srgbClr val="00B0F0"/>
                  </a:solidFill>
                  <a:latin typeface="Arial"/>
                  <a:ea typeface="Arial"/>
                  <a:cs typeface="Arial"/>
                  <a:sym typeface="Arial"/>
                </a:rPr>
                <a:t>Vertical</a:t>
              </a:r>
              <a:endParaRPr b="1" i="0" sz="5400" u="none" cap="none" strike="noStrik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3"/>
            <p:cNvSpPr txBox="1"/>
            <p:nvPr/>
          </p:nvSpPr>
          <p:spPr>
            <a:xfrm>
              <a:off x="6554867" y="2857546"/>
              <a:ext cx="4403417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400"/>
                <a:buFont typeface="Arial"/>
                <a:buNone/>
              </a:pPr>
              <a:r>
                <a:rPr b="1" i="0" lang="pt-BR" sz="2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Vertical</a:t>
              </a:r>
              <a:endParaRPr/>
            </a:p>
          </p:txBody>
        </p:sp>
      </p:grpSp>
      <p:sp>
        <p:nvSpPr>
          <p:cNvPr id="196" name="Google Shape;196;p3"/>
          <p:cNvSpPr txBox="1"/>
          <p:nvPr/>
        </p:nvSpPr>
        <p:spPr>
          <a:xfrm>
            <a:off x="184409" y="889621"/>
            <a:ext cx="7944797" cy="55990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Aumenta a Excreção de sódio e água. É secretado a partir da distensão de células dos átrios cardíacos.</a:t>
            </a:r>
            <a:endParaRPr/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Local que se encontra a mácula densa.</a:t>
            </a:r>
            <a:endParaRPr/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 Favorece travessia de substâncias nas fenestações. Quanto maior for, mais filtração será realizada.</a:t>
            </a:r>
            <a:endParaRPr/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7. Uma das principais funções do rim; por essa função os metabólitos do organismo são excretados.</a:t>
            </a:r>
            <a:endParaRPr/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8. Íon reabsorvido ativamente e que junto com o íon cloreto é importante para que a água seja excretada ou reabsorvida pelos túbulos renais, uma vez que é uma partícula altamente osmótica.</a:t>
            </a:r>
            <a:endParaRPr/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9. O filtrado glomerular que alcança os túbulos do néfron flui através do túbulo proximal, alça de Henle, túbulo distal e canal coletor, até atingir a pelve renal. Ao longo desse trajeto mais de 99% da água filtrada no glomérulo é reabsorvida; qual o nome deste processo?</a:t>
            </a:r>
            <a:endParaRPr/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10.Hormônio secretado pela adrenal que aumenta a reabsorção de sódio e cloreto.</a:t>
            </a:r>
            <a:endParaRPr/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11.Hormônio vasoconstritor produzido em maior quantidade na queda da pressão arterial ou na hipovolemia. Atua indiretamente no rim retendo sódio e cloreto e aumentando a reabsorção de água por osmose.</a:t>
            </a:r>
            <a:endParaRPr/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12.Apresenta uma grande variedade de funções, dentre elas a filtração de sangue, regulação da pressão arterial, produção de eritropoietina e da vitamina D, controle da homeostase hídrica, regulação da osmolaridade corporal, do equilíbrio ácido-base e dos eletrólitos.</a:t>
            </a:r>
            <a:endParaRPr/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13.Conjunto de células presente no túbulo contorcido distal responsável por regular a osmolaridade do filtrado glomerular a partir de variações de concentração dos íons sódio.</a:t>
            </a:r>
            <a:endParaRPr/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14. Estrutura do néfron, composta por um anastomosado de capilares circundados pela cápsula de Bowman, através da qual se produz a filtração do sangue e eliminação dos resíduos metabólicos</a:t>
            </a:r>
            <a:endParaRPr/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15. Aberturas presentes nos capilares glomerulares que permitem a passagem de substâncias como água, eletrólitos e glicose.</a:t>
            </a:r>
            <a:endParaRPr/>
          </a:p>
        </p:txBody>
      </p:sp>
      <p:sp>
        <p:nvSpPr>
          <p:cNvPr id="197" name="Google Shape;197;p3"/>
          <p:cNvSpPr txBox="1"/>
          <p:nvPr/>
        </p:nvSpPr>
        <p:spPr>
          <a:xfrm>
            <a:off x="8635480" y="928872"/>
            <a:ext cx="3372111" cy="39407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Hormônio secretado pela neuro-hipófise que permite a translocação de aquaporinas para a membrana celular nas porções basolaterais e luminais das células dos túbulos distais e dos ductos e túbulos coletores. Essas proteínas permitem a difusão rápida de água para o interstício.</a:t>
            </a:r>
            <a:endParaRPr/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Responsáveis pela irrigação sanguínea dos néfrons e, ao se reagruparem, formam o sistema venoso renal.</a:t>
            </a:r>
            <a:endParaRPr/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6. São aproximadamente um milhão deles em cada rim e correspondem a unidade funcional do órgão.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Seta para Cima com preenchimento sólido" id="198" name="Google Shape;198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859210" y="176197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199" name="Google Shape;199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853246" y="2807712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 para Cima com preenchimento sólido" id="200" name="Google Shape;200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839462" y="649069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"/>
          <p:cNvSpPr/>
          <p:nvPr/>
        </p:nvSpPr>
        <p:spPr>
          <a:xfrm>
            <a:off x="232228" y="181416"/>
            <a:ext cx="11771088" cy="6495168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06" name="Google Shape;206;p4"/>
          <p:cNvGraphicFramePr/>
          <p:nvPr/>
        </p:nvGraphicFramePr>
        <p:xfrm>
          <a:off x="464458" y="26125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{4638A7A9-3436-4C8D-81E0-C1105597E8D6}</a:tableStyleId>
              </a:tblPr>
              <a:tblGrid>
                <a:gridCol w="369650"/>
                <a:gridCol w="369650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  <a:gridCol w="380525"/>
              </a:tblGrid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pt-BR" sz="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1.            </a:t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pt-BR" sz="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2. </a:t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pt-BR" sz="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3. </a:t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pt-BR" sz="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4. </a:t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pt-BR" sz="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5. </a:t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pt-BR" sz="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6. </a:t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pt-BR" sz="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7. </a:t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pt-BR" sz="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8. </a:t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pt-BR" sz="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9. </a:t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pt-BR" sz="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10. </a:t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pt-BR" sz="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11. </a:t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pt-BR" sz="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12. </a:t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pt-BR" sz="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13. </a:t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pt-BR" sz="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14. </a:t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pt-BR" sz="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15. </a:t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6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pt-BR" sz="800" u="none" cap="none" strike="noStrike"/>
                      </a:br>
                      <a:endParaRPr sz="800" u="none" cap="none" strike="noStrike"/>
                    </a:p>
                  </a:txBody>
                  <a:tcPr marT="11025" marB="11025" marR="11025" marL="110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07" name="Google Shape;207;p4"/>
          <p:cNvSpPr/>
          <p:nvPr/>
        </p:nvSpPr>
        <p:spPr>
          <a:xfrm>
            <a:off x="4575174" y="1664989"/>
            <a:ext cx="31002173" cy="6622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br>
              <a:rPr b="0" i="0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8" name="Google Shape;208;p4"/>
          <p:cNvGrpSpPr/>
          <p:nvPr/>
        </p:nvGrpSpPr>
        <p:grpSpPr>
          <a:xfrm>
            <a:off x="386452" y="3779624"/>
            <a:ext cx="7393205" cy="2771913"/>
            <a:chOff x="386452" y="3779624"/>
            <a:chExt cx="7393205" cy="2771913"/>
          </a:xfrm>
        </p:grpSpPr>
        <p:sp>
          <p:nvSpPr>
            <p:cNvPr id="209" name="Google Shape;209;p4"/>
            <p:cNvSpPr/>
            <p:nvPr/>
          </p:nvSpPr>
          <p:spPr>
            <a:xfrm>
              <a:off x="386452" y="3779624"/>
              <a:ext cx="5323093" cy="2771913"/>
            </a:xfrm>
            <a:prstGeom prst="round2DiagRect">
              <a:avLst>
                <a:gd fmla="val 36417" name="adj1"/>
                <a:gd fmla="val 0" name="adj2"/>
              </a:avLst>
            </a:prstGeom>
            <a:gradFill>
              <a:gsLst>
                <a:gs pos="0">
                  <a:srgbClr val="FFFF00"/>
                </a:gs>
                <a:gs pos="5000">
                  <a:srgbClr val="FFFF00"/>
                </a:gs>
                <a:gs pos="58999">
                  <a:srgbClr val="0070C0"/>
                </a:gs>
                <a:gs pos="100000">
                  <a:srgbClr val="002060"/>
                </a:gs>
              </a:gsLst>
              <a:path path="circle">
                <a:fillToRect b="100%" r="100%"/>
              </a:path>
              <a:tileRect l="-100%" t="-100%"/>
            </a:gradFill>
            <a:ln cap="flat" cmpd="sng" w="381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Área de Transferência com preenchimento sólido" id="210" name="Google Shape;210;p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23564" y="5056125"/>
              <a:ext cx="1408336" cy="140833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11" name="Google Shape;211;p4"/>
            <p:cNvGrpSpPr/>
            <p:nvPr/>
          </p:nvGrpSpPr>
          <p:grpSpPr>
            <a:xfrm>
              <a:off x="799323" y="3928903"/>
              <a:ext cx="6980334" cy="1263940"/>
              <a:chOff x="4253723" y="1063679"/>
              <a:chExt cx="6980334" cy="1263940"/>
            </a:xfrm>
          </p:grpSpPr>
          <p:sp>
            <p:nvSpPr>
              <p:cNvPr id="212" name="Google Shape;212;p4"/>
              <p:cNvSpPr txBox="1"/>
              <p:nvPr/>
            </p:nvSpPr>
            <p:spPr>
              <a:xfrm>
                <a:off x="4268236" y="1127290"/>
                <a:ext cx="6501363" cy="1200329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rotWithShape="0" algn="tr" dir="8100000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7200"/>
                  <a:buFont typeface="Arial"/>
                  <a:buNone/>
                </a:pPr>
                <a:r>
                  <a:rPr b="1" i="0" lang="pt-BR" sz="72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Cruzadinha</a:t>
                </a:r>
                <a:endParaRPr/>
              </a:p>
            </p:txBody>
          </p:sp>
          <p:sp>
            <p:nvSpPr>
              <p:cNvPr id="213" name="Google Shape;213;p4"/>
              <p:cNvSpPr txBox="1"/>
              <p:nvPr/>
            </p:nvSpPr>
            <p:spPr>
              <a:xfrm>
                <a:off x="4253723" y="1063679"/>
                <a:ext cx="6980334" cy="1200329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rotWithShape="0" algn="tr" dir="8100000" dist="38100">
                  <a:srgbClr val="000000">
                    <a:alpha val="40000"/>
                  </a:srgbClr>
                </a:outerShdw>
              </a:effectLst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B0F0"/>
                  </a:buClr>
                  <a:buSzPts val="7200"/>
                  <a:buFont typeface="Arial"/>
                  <a:buNone/>
                </a:pPr>
                <a:r>
                  <a:rPr b="1" i="0" lang="pt-BR" sz="7200" u="none" cap="none" strike="noStrike">
                    <a:solidFill>
                      <a:srgbClr val="00B0F0"/>
                    </a:solidFill>
                    <a:latin typeface="Arial"/>
                    <a:ea typeface="Arial"/>
                    <a:cs typeface="Arial"/>
                    <a:sym typeface="Arial"/>
                  </a:rPr>
                  <a:t>Cruzadinha</a:t>
                </a:r>
                <a:endParaRPr/>
              </a:p>
            </p:txBody>
          </p:sp>
        </p:grpSp>
        <p:grpSp>
          <p:nvGrpSpPr>
            <p:cNvPr id="214" name="Google Shape;214;p4"/>
            <p:cNvGrpSpPr/>
            <p:nvPr/>
          </p:nvGrpSpPr>
          <p:grpSpPr>
            <a:xfrm>
              <a:off x="2109906" y="5342346"/>
              <a:ext cx="4889812" cy="750640"/>
              <a:chOff x="5564306" y="2477122"/>
              <a:chExt cx="4889812" cy="750640"/>
            </a:xfrm>
          </p:grpSpPr>
          <p:sp>
            <p:nvSpPr>
              <p:cNvPr id="215" name="Google Shape;215;p4"/>
              <p:cNvSpPr txBox="1"/>
              <p:nvPr/>
            </p:nvSpPr>
            <p:spPr>
              <a:xfrm>
                <a:off x="5578820" y="2519876"/>
                <a:ext cx="4875298" cy="7078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B0F0"/>
                  </a:buClr>
                  <a:buSzPts val="4000"/>
                  <a:buFont typeface="Arial"/>
                  <a:buNone/>
                </a:pPr>
                <a:r>
                  <a:rPr b="1" i="0" lang="pt-BR" sz="4000" u="none" cap="none" strike="noStrike">
                    <a:solidFill>
                      <a:srgbClr val="00B0F0"/>
                    </a:solidFill>
                    <a:latin typeface="Arial"/>
                    <a:ea typeface="Arial"/>
                    <a:cs typeface="Arial"/>
                    <a:sym typeface="Arial"/>
                  </a:rPr>
                  <a:t>Sistema Renal</a:t>
                </a:r>
                <a:endParaRPr/>
              </a:p>
            </p:txBody>
          </p:sp>
          <p:sp>
            <p:nvSpPr>
              <p:cNvPr id="216" name="Google Shape;216;p4"/>
              <p:cNvSpPr txBox="1"/>
              <p:nvPr/>
            </p:nvSpPr>
            <p:spPr>
              <a:xfrm>
                <a:off x="5564306" y="2477122"/>
                <a:ext cx="4403417" cy="7078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4000"/>
                  <a:buFont typeface="Arial"/>
                  <a:buNone/>
                </a:pPr>
                <a:r>
                  <a:rPr b="1" i="0" lang="pt-BR" sz="40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Sistema Renal</a:t>
                </a:r>
                <a:endParaRPr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2022-03-01T22:22:03Z</dcterms:created>
  <dc:creator>Alex Guimarães</dc:creator>
</cp:coreProperties>
</file>