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300" r:id="rId3"/>
    <p:sldId id="299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91" r:id="rId36"/>
    <p:sldId id="293" r:id="rId37"/>
    <p:sldId id="294" r:id="rId38"/>
    <p:sldId id="290" r:id="rId39"/>
    <p:sldId id="295" r:id="rId40"/>
    <p:sldId id="296" r:id="rId41"/>
    <p:sldId id="297" r:id="rId42"/>
  </p:sldIdLst>
  <p:sldSz cx="18288000" cy="10287000"/>
  <p:notesSz cx="6858000" cy="9144000"/>
  <p:embeddedFontLst>
    <p:embeddedFont>
      <p:font typeface="Calibri" panose="020F0502020204030204" pitchFamily="34" charset="0"/>
      <p:regular r:id="rId43"/>
      <p:bold r:id="rId44"/>
      <p:italic r:id="rId45"/>
      <p:boldItalic r:id="rId46"/>
    </p:embeddedFont>
    <p:embeddedFont>
      <p:font typeface="Open Sans" panose="020B0604020202020204" charset="0"/>
      <p:regular r:id="rId47"/>
    </p:embeddedFont>
    <p:embeddedFont>
      <p:font typeface="Adam Script Light" panose="020B0604020202020204" charset="-78"/>
      <p:regular r:id="rId48"/>
    </p:embeddedFont>
    <p:embeddedFont>
      <p:font typeface="Open Sans Light" panose="020B0604020202020204" charset="0"/>
      <p:regular r:id="rId49"/>
    </p:embeddedFont>
    <p:embeddedFont>
      <p:font typeface="Adam Script" panose="020B0604020202020204" charset="-78"/>
      <p:regular r:id="rId50"/>
    </p:embeddedFont>
    <p:embeddedFont>
      <p:font typeface="Open Sans Light Bold" panose="020B0604020202020204" charset="0"/>
      <p:regular r:id="rId51"/>
    </p:embeddedFont>
    <p:embeddedFont>
      <p:font typeface="Open Sans Italics" panose="020B0604020202020204" charset="0"/>
      <p:regular r:id="rId52"/>
    </p:embeddedFont>
    <p:embeddedFont>
      <p:font typeface="Open Sans Bold Italics" panose="020B0604020202020204" charset="0"/>
      <p:regular r:id="rId53"/>
    </p:embeddedFont>
    <p:embeddedFont>
      <p:font typeface="Open Sans Bold" panose="020B0604020202020204" charset="0"/>
      <p:regular r:id="rId5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0B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22" autoAdjust="0"/>
  </p:normalViewPr>
  <p:slideViewPr>
    <p:cSldViewPr>
      <p:cViewPr varScale="1">
        <p:scale>
          <a:sx n="49" d="100"/>
          <a:sy n="49" d="100"/>
        </p:scale>
        <p:origin x="60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5.fntdata"/><Relationship Id="rId50" Type="http://schemas.openxmlformats.org/officeDocument/2006/relationships/font" Target="fonts/font8.fntdata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3.fntdata"/><Relationship Id="rId53" Type="http://schemas.openxmlformats.org/officeDocument/2006/relationships/font" Target="fonts/font11.fntdata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1.fntdata"/><Relationship Id="rId48" Type="http://schemas.openxmlformats.org/officeDocument/2006/relationships/font" Target="fonts/font6.fntdata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4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7.fntdata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2.fntdata"/><Relationship Id="rId52" Type="http://schemas.openxmlformats.org/officeDocument/2006/relationships/font" Target="fonts/font10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sv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5" Type="http://schemas.openxmlformats.org/officeDocument/2006/relationships/image" Target="../media/image13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17.sv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17.sv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5" Type="http://schemas.openxmlformats.org/officeDocument/2006/relationships/image" Target="../media/image17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8.svg"/><Relationship Id="rId7" Type="http://schemas.openxmlformats.org/officeDocument/2006/relationships/image" Target="../media/image1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5" Type="http://schemas.openxmlformats.org/officeDocument/2006/relationships/image" Target="../media/image17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3.sv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8.svg"/><Relationship Id="rId7" Type="http://schemas.openxmlformats.org/officeDocument/2006/relationships/image" Target="../media/image2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svg"/><Relationship Id="rId10" Type="http://schemas.openxmlformats.org/officeDocument/2006/relationships/image" Target="../media/image38.svg"/><Relationship Id="rId4" Type="http://schemas.openxmlformats.org/officeDocument/2006/relationships/image" Target="../media/image26.png"/><Relationship Id="rId9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3" Type="http://schemas.openxmlformats.org/officeDocument/2006/relationships/image" Target="../media/image8.svg"/><Relationship Id="rId7" Type="http://schemas.openxmlformats.org/officeDocument/2006/relationships/image" Target="../media/image3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svg"/><Relationship Id="rId5" Type="http://schemas.openxmlformats.org/officeDocument/2006/relationships/image" Target="../media/image32.png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3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svg"/><Relationship Id="rId5" Type="http://schemas.openxmlformats.org/officeDocument/2006/relationships/image" Target="../media/image17.png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5.xml"/><Relationship Id="rId3" Type="http://schemas.openxmlformats.org/officeDocument/2006/relationships/image" Target="../media/image8.svg"/><Relationship Id="rId7" Type="http://schemas.openxmlformats.org/officeDocument/2006/relationships/slide" Target="slide3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image" Target="../media/image10.svg"/><Relationship Id="rId4" Type="http://schemas.openxmlformats.org/officeDocument/2006/relationships/image" Target="../media/image8.png"/><Relationship Id="rId9" Type="http://schemas.openxmlformats.org/officeDocument/2006/relationships/slide" Target="slide3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17.svg"/><Relationship Id="rId4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svg"/><Relationship Id="rId4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8.svg"/><Relationship Id="rId7" Type="http://schemas.openxmlformats.org/officeDocument/2006/relationships/image" Target="../media/image59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svg"/><Relationship Id="rId4" Type="http://schemas.openxmlformats.org/officeDocument/2006/relationships/image" Target="../media/image1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sv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7.sv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sv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365054" y="3280383"/>
            <a:ext cx="9557891" cy="3533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4183"/>
              </a:lnSpc>
            </a:pPr>
            <a:r>
              <a:rPr lang="en-US" sz="10130">
                <a:solidFill>
                  <a:srgbClr val="490242"/>
                </a:solidFill>
                <a:latin typeface="Adam Script"/>
              </a:rPr>
              <a:t>Períodos Clínicos </a:t>
            </a:r>
          </a:p>
          <a:p>
            <a:pPr algn="ctr">
              <a:lnSpc>
                <a:spcPts val="14183"/>
              </a:lnSpc>
            </a:pPr>
            <a:r>
              <a:rPr lang="en-US" sz="10130">
                <a:solidFill>
                  <a:srgbClr val="490242"/>
                </a:solidFill>
                <a:latin typeface="Adam Script"/>
              </a:rPr>
              <a:t>do Parto</a:t>
            </a: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 rot="-10800000">
            <a:off x="0" y="0"/>
            <a:ext cx="5489165" cy="5143500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2798835" y="5142445"/>
            <a:ext cx="5489165" cy="5143500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5247033" y="201990"/>
            <a:ext cx="2255374" cy="5260347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592313" y="7285121"/>
            <a:ext cx="4547937" cy="2273968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5140250" y="8311527"/>
            <a:ext cx="3014068" cy="1357986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5300851" y="7424432"/>
            <a:ext cx="2447776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>
                <a:solidFill>
                  <a:srgbClr val="000000"/>
                </a:solidFill>
                <a:latin typeface="Open Sans"/>
              </a:rPr>
              <a:t>Loading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916564" y="2694230"/>
            <a:ext cx="16040099" cy="37702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000" dirty="0">
                <a:solidFill>
                  <a:srgbClr val="490242"/>
                </a:solidFill>
                <a:latin typeface="Adam Script Light"/>
              </a:rPr>
              <a:t>Agora que </a:t>
            </a:r>
            <a:r>
              <a:rPr lang="en-US" sz="6000" dirty="0" err="1">
                <a:solidFill>
                  <a:srgbClr val="490242"/>
                </a:solidFill>
                <a:latin typeface="Adam Script Light"/>
              </a:rPr>
              <a:t>já</a:t>
            </a:r>
            <a:r>
              <a:rPr lang="en-US" sz="6000" dirty="0">
                <a:solidFill>
                  <a:srgbClr val="490242"/>
                </a:solidFill>
                <a:latin typeface="Adam Script Light"/>
              </a:rPr>
              <a:t> </a:t>
            </a:r>
            <a:r>
              <a:rPr lang="en-US" sz="6000" dirty="0" err="1">
                <a:solidFill>
                  <a:srgbClr val="490242"/>
                </a:solidFill>
                <a:latin typeface="Adam Script Light"/>
              </a:rPr>
              <a:t>vimos</a:t>
            </a:r>
            <a:r>
              <a:rPr lang="en-US" sz="6000" dirty="0">
                <a:solidFill>
                  <a:srgbClr val="490242"/>
                </a:solidFill>
                <a:latin typeface="Adam Script Light"/>
              </a:rPr>
              <a:t> </a:t>
            </a:r>
            <a:r>
              <a:rPr lang="en-US" sz="6000" dirty="0" err="1">
                <a:solidFill>
                  <a:srgbClr val="490242"/>
                </a:solidFill>
                <a:latin typeface="Adam Script Light"/>
              </a:rPr>
              <a:t>algumas</a:t>
            </a:r>
            <a:r>
              <a:rPr lang="en-US" sz="6000" dirty="0">
                <a:solidFill>
                  <a:srgbClr val="490242"/>
                </a:solidFill>
                <a:latin typeface="Adam Script Light"/>
              </a:rPr>
              <a:t> </a:t>
            </a:r>
            <a:r>
              <a:rPr lang="en-US" sz="6000" dirty="0" err="1">
                <a:solidFill>
                  <a:srgbClr val="490242"/>
                </a:solidFill>
                <a:latin typeface="Adam Script Light"/>
              </a:rPr>
              <a:t>informações</a:t>
            </a:r>
            <a:r>
              <a:rPr lang="en-US" sz="6000" dirty="0">
                <a:solidFill>
                  <a:srgbClr val="490242"/>
                </a:solidFill>
                <a:latin typeface="Adam Script Light"/>
              </a:rPr>
              <a:t> </a:t>
            </a:r>
            <a:r>
              <a:rPr lang="en-US" sz="6000" dirty="0" err="1">
                <a:solidFill>
                  <a:srgbClr val="490242"/>
                </a:solidFill>
                <a:latin typeface="Adam Script Light"/>
              </a:rPr>
              <a:t>importantes</a:t>
            </a:r>
            <a:r>
              <a:rPr lang="en-US" sz="6000" dirty="0">
                <a:solidFill>
                  <a:srgbClr val="490242"/>
                </a:solidFill>
                <a:latin typeface="Adam Script Light"/>
              </a:rPr>
              <a:t>, </a:t>
            </a:r>
          </a:p>
          <a:p>
            <a:pPr algn="ctr">
              <a:lnSpc>
                <a:spcPts val="9799"/>
              </a:lnSpc>
            </a:pPr>
            <a:endParaRPr lang="en-US" sz="6000" dirty="0">
              <a:solidFill>
                <a:srgbClr val="490242"/>
              </a:solidFill>
              <a:latin typeface="Adam Script Light"/>
            </a:endParaRPr>
          </a:p>
          <a:p>
            <a:pPr algn="r">
              <a:lnSpc>
                <a:spcPts val="9799"/>
              </a:lnSpc>
            </a:pPr>
            <a:r>
              <a:rPr lang="en-US" sz="6000" dirty="0" err="1">
                <a:solidFill>
                  <a:srgbClr val="490242"/>
                </a:solidFill>
                <a:latin typeface="Adam Script Light"/>
              </a:rPr>
              <a:t>Vamos</a:t>
            </a:r>
            <a:r>
              <a:rPr lang="en-US" sz="6000" dirty="0">
                <a:solidFill>
                  <a:srgbClr val="490242"/>
                </a:solidFill>
                <a:latin typeface="Adam Script Light"/>
              </a:rPr>
              <a:t> </a:t>
            </a:r>
            <a:r>
              <a:rPr lang="en-US" sz="6000" dirty="0" err="1">
                <a:solidFill>
                  <a:srgbClr val="490242"/>
                </a:solidFill>
                <a:latin typeface="Adam Script Light"/>
              </a:rPr>
              <a:t>continuar</a:t>
            </a:r>
            <a:r>
              <a:rPr lang="en-US" sz="6000" dirty="0">
                <a:solidFill>
                  <a:srgbClr val="490242"/>
                </a:solidFill>
                <a:latin typeface="Adam Script Light"/>
              </a:rPr>
              <a:t> com </a:t>
            </a:r>
            <a:r>
              <a:rPr lang="en-US" sz="6000" dirty="0" err="1">
                <a:solidFill>
                  <a:srgbClr val="490242"/>
                </a:solidFill>
                <a:latin typeface="Adam Script Light"/>
              </a:rPr>
              <a:t>os</a:t>
            </a:r>
            <a:r>
              <a:rPr lang="en-US" sz="6000" dirty="0">
                <a:solidFill>
                  <a:srgbClr val="490242"/>
                </a:solidFill>
                <a:latin typeface="Adam Script Light"/>
              </a:rPr>
              <a:t> </a:t>
            </a:r>
            <a:r>
              <a:rPr lang="en-US" sz="6000" dirty="0" err="1">
                <a:solidFill>
                  <a:srgbClr val="490242"/>
                </a:solidFill>
                <a:latin typeface="Adam Script Light"/>
              </a:rPr>
              <a:t>Períodos</a:t>
            </a:r>
            <a:r>
              <a:rPr lang="en-US" sz="6000" dirty="0">
                <a:solidFill>
                  <a:srgbClr val="490242"/>
                </a:solidFill>
                <a:latin typeface="Adam Script Light"/>
              </a:rPr>
              <a:t> </a:t>
            </a:r>
            <a:r>
              <a:rPr lang="en-US" sz="6000" dirty="0" err="1">
                <a:solidFill>
                  <a:srgbClr val="490242"/>
                </a:solidFill>
                <a:latin typeface="Adam Script Light"/>
              </a:rPr>
              <a:t>Clínicos</a:t>
            </a:r>
            <a:r>
              <a:rPr lang="en-US" sz="6000" dirty="0">
                <a:solidFill>
                  <a:srgbClr val="490242"/>
                </a:solidFill>
                <a:latin typeface="Adam Script Light"/>
              </a:rPr>
              <a:t> do </a:t>
            </a:r>
            <a:r>
              <a:rPr lang="en-US" sz="6000" dirty="0" err="1">
                <a:solidFill>
                  <a:srgbClr val="490242"/>
                </a:solidFill>
                <a:latin typeface="Adam Script Light"/>
              </a:rPr>
              <a:t>Parto</a:t>
            </a:r>
            <a:r>
              <a:rPr lang="en-US" sz="6000" dirty="0">
                <a:solidFill>
                  <a:srgbClr val="490242"/>
                </a:solidFill>
                <a:latin typeface="Adam Script Light"/>
              </a:rPr>
              <a:t>?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8011" y="6464493"/>
            <a:ext cx="3822507" cy="3822507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5984510" y="4272683"/>
            <a:ext cx="1908639" cy="8708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28600" y="253481"/>
            <a:ext cx="6096000" cy="126650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pPr marL="971550" lvl="1">
              <a:lnSpc>
                <a:spcPct val="150000"/>
              </a:lnSpc>
            </a:pPr>
            <a:r>
              <a:rPr lang="en-US" sz="6000" dirty="0" smtClean="0">
                <a:solidFill>
                  <a:srgbClr val="430B55"/>
                </a:solidFill>
                <a:latin typeface="Adam Script"/>
              </a:rPr>
              <a:t>1. </a:t>
            </a:r>
            <a:r>
              <a:rPr lang="en-US" sz="6000" dirty="0" err="1" smtClean="0">
                <a:solidFill>
                  <a:srgbClr val="430B55"/>
                </a:solidFill>
                <a:latin typeface="Adam Script"/>
              </a:rPr>
              <a:t>D</a:t>
            </a:r>
            <a:r>
              <a:rPr lang="en-US" sz="6000" dirty="0" err="1" smtClean="0">
                <a:solidFill>
                  <a:srgbClr val="430B55"/>
                </a:solidFill>
                <a:latin typeface="Adam Script"/>
              </a:rPr>
              <a:t>ilatação</a:t>
            </a:r>
            <a:endParaRPr lang="en-US" sz="6000" dirty="0">
              <a:solidFill>
                <a:srgbClr val="430B55"/>
              </a:solidFill>
              <a:latin typeface="Adam Script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0" y="3618609"/>
            <a:ext cx="17906999" cy="718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-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Compreende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o </a:t>
            </a:r>
            <a:r>
              <a:rPr lang="en-US" sz="3500" b="1" dirty="0" err="1">
                <a:solidFill>
                  <a:srgbClr val="490242"/>
                </a:solidFill>
                <a:latin typeface="Open Sans"/>
              </a:rPr>
              <a:t>início</a:t>
            </a:r>
            <a:r>
              <a:rPr lang="en-US" sz="3500" b="1" dirty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3500" b="1" dirty="0" err="1">
                <a:solidFill>
                  <a:srgbClr val="490242"/>
                </a:solidFill>
                <a:latin typeface="Open Sans"/>
              </a:rPr>
              <a:t>trabalho</a:t>
            </a:r>
            <a:r>
              <a:rPr lang="en-US" sz="3500" b="1" dirty="0">
                <a:solidFill>
                  <a:srgbClr val="490242"/>
                </a:solidFill>
                <a:latin typeface="Open Sans"/>
              </a:rPr>
              <a:t> de </a:t>
            </a:r>
            <a:r>
              <a:rPr lang="en-US" sz="3500" b="1" dirty="0" err="1" smtClean="0">
                <a:solidFill>
                  <a:srgbClr val="490242"/>
                </a:solidFill>
                <a:latin typeface="Open Sans"/>
              </a:rPr>
              <a:t>parto</a:t>
            </a:r>
            <a:r>
              <a:rPr lang="en-US" sz="3500" b="1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até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a </a:t>
            </a:r>
            <a:r>
              <a:rPr lang="en-US" sz="3500" b="1" dirty="0" err="1">
                <a:solidFill>
                  <a:srgbClr val="490242"/>
                </a:solidFill>
                <a:latin typeface="Open Sans"/>
              </a:rPr>
              <a:t>dilatação</a:t>
            </a:r>
            <a:r>
              <a:rPr lang="en-US" sz="3500" b="1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b="1" dirty="0" smtClean="0">
                <a:solidFill>
                  <a:srgbClr val="490242"/>
                </a:solidFill>
                <a:latin typeface="Open Sans"/>
              </a:rPr>
              <a:t>cervical </a:t>
            </a:r>
            <a:r>
              <a:rPr lang="en-US" sz="3500" b="1" dirty="0" err="1" smtClean="0">
                <a:solidFill>
                  <a:srgbClr val="490242"/>
                </a:solidFill>
                <a:latin typeface="Open Sans"/>
              </a:rPr>
              <a:t>completa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(10cm)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242161" y="6654198"/>
            <a:ext cx="8778639" cy="14362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>
                <a:solidFill>
                  <a:srgbClr val="490242"/>
                </a:solidFill>
                <a:latin typeface="Open Sans"/>
              </a:rPr>
              <a:t>É </a:t>
            </a:r>
            <a:r>
              <a:rPr lang="en-US" sz="3999" dirty="0" err="1">
                <a:solidFill>
                  <a:srgbClr val="490242"/>
                </a:solidFill>
                <a:latin typeface="Open Sans"/>
              </a:rPr>
              <a:t>dividida</a:t>
            </a:r>
            <a:r>
              <a:rPr lang="en-US" sz="3999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999" dirty="0" err="1" smtClean="0">
                <a:solidFill>
                  <a:srgbClr val="490242"/>
                </a:solidFill>
                <a:latin typeface="Open Sans"/>
              </a:rPr>
              <a:t>em</a:t>
            </a:r>
            <a:r>
              <a:rPr lang="en-US" sz="3999" dirty="0" smtClean="0">
                <a:solidFill>
                  <a:srgbClr val="490242"/>
                </a:solidFill>
                <a:latin typeface="Open Sans"/>
              </a:rPr>
              <a:t>: - </a:t>
            </a:r>
            <a:r>
              <a:rPr lang="en-US" sz="3999" dirty="0" smtClean="0">
                <a:solidFill>
                  <a:srgbClr val="490242"/>
                </a:solidFill>
                <a:latin typeface="Open Sans Bold"/>
              </a:rPr>
              <a:t>FASE </a:t>
            </a:r>
            <a:r>
              <a:rPr lang="en-US" sz="3999" dirty="0">
                <a:solidFill>
                  <a:srgbClr val="490242"/>
                </a:solidFill>
                <a:latin typeface="Open Sans Bold"/>
              </a:rPr>
              <a:t>LATENTE</a:t>
            </a:r>
            <a:r>
              <a:rPr lang="en-US" sz="3999" dirty="0">
                <a:solidFill>
                  <a:srgbClr val="490242"/>
                </a:solidFill>
                <a:latin typeface="Open Sans"/>
              </a:rPr>
              <a:t> </a:t>
            </a:r>
            <a:endParaRPr lang="en-US" sz="3999" dirty="0" smtClean="0">
              <a:solidFill>
                <a:srgbClr val="490242"/>
              </a:solidFill>
              <a:latin typeface="Open Sans"/>
            </a:endParaRPr>
          </a:p>
          <a:p>
            <a:pPr algn="ctr">
              <a:lnSpc>
                <a:spcPts val="5599"/>
              </a:lnSpc>
            </a:pPr>
            <a:r>
              <a:rPr lang="en-US" sz="3999" dirty="0" smtClean="0">
                <a:solidFill>
                  <a:srgbClr val="490242"/>
                </a:solidFill>
                <a:latin typeface="Open Sans"/>
              </a:rPr>
              <a:t>                     - </a:t>
            </a:r>
            <a:r>
              <a:rPr lang="en-US" sz="3999" dirty="0" smtClean="0">
                <a:solidFill>
                  <a:srgbClr val="490242"/>
                </a:solidFill>
                <a:latin typeface="Open Sans Bold"/>
              </a:rPr>
              <a:t>FASE </a:t>
            </a:r>
            <a:r>
              <a:rPr lang="en-US" sz="3999" dirty="0">
                <a:solidFill>
                  <a:srgbClr val="490242"/>
                </a:solidFill>
                <a:latin typeface="Open Sans Bold"/>
              </a:rPr>
              <a:t>ATIVA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774448" y="6873015"/>
            <a:ext cx="935426" cy="4677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12974" y="3994102"/>
            <a:ext cx="10564486" cy="215443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</a:pPr>
            <a:r>
              <a:rPr lang="en-US" sz="3500" b="1" dirty="0" smtClean="0">
                <a:solidFill>
                  <a:srgbClr val="000000"/>
                </a:solidFill>
                <a:latin typeface="Open Sans Italics"/>
              </a:rPr>
              <a:t>                 </a:t>
            </a:r>
            <a:r>
              <a:rPr lang="en-US" sz="3500" b="1" dirty="0" err="1" smtClean="0">
                <a:solidFill>
                  <a:srgbClr val="000000"/>
                </a:solidFill>
                <a:latin typeface="Open Sans Italics"/>
              </a:rPr>
              <a:t>Apagamento</a:t>
            </a:r>
            <a:r>
              <a:rPr lang="en-US" sz="3500" b="1" dirty="0" smtClean="0">
                <a:solidFill>
                  <a:srgbClr val="000000"/>
                </a:solidFill>
                <a:latin typeface="Open Sans Italics"/>
              </a:rPr>
              <a:t>/</a:t>
            </a:r>
            <a:r>
              <a:rPr lang="en-US" sz="3500" b="1" dirty="0" err="1" smtClean="0">
                <a:solidFill>
                  <a:srgbClr val="000000"/>
                </a:solidFill>
                <a:latin typeface="Open Sans Italics"/>
              </a:rPr>
              <a:t>esvaecimento</a:t>
            </a:r>
            <a:r>
              <a:rPr lang="en-US" sz="3500" b="1" dirty="0">
                <a:solidFill>
                  <a:srgbClr val="000000"/>
                </a:solidFill>
                <a:latin typeface="Open Sans"/>
              </a:rPr>
              <a:t>:</a:t>
            </a:r>
          </a:p>
          <a:p>
            <a:pPr algn="just">
              <a:lnSpc>
                <a:spcPts val="5599"/>
              </a:lnSpc>
            </a:pPr>
            <a:r>
              <a:rPr lang="en-US" sz="3500" dirty="0" smtClean="0">
                <a:solidFill>
                  <a:srgbClr val="000000"/>
                </a:solidFill>
                <a:latin typeface="Open Sans"/>
              </a:rPr>
              <a:t>- </a:t>
            </a:r>
            <a:r>
              <a:rPr lang="en-US" sz="3500" dirty="0" err="1" smtClean="0">
                <a:solidFill>
                  <a:srgbClr val="000000"/>
                </a:solidFill>
                <a:latin typeface="Open Sans"/>
              </a:rPr>
              <a:t>Processo</a:t>
            </a:r>
            <a:r>
              <a:rPr lang="en-US" sz="3500" dirty="0" smtClean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3500" dirty="0">
                <a:solidFill>
                  <a:srgbClr val="000000"/>
                </a:solidFill>
                <a:latin typeface="Open Sans"/>
              </a:rPr>
              <a:t>de "</a:t>
            </a:r>
            <a:r>
              <a:rPr lang="en-US" sz="3500" dirty="0" err="1">
                <a:solidFill>
                  <a:srgbClr val="000000"/>
                </a:solidFill>
                <a:latin typeface="Open Sans"/>
              </a:rPr>
              <a:t>afinamento</a:t>
            </a:r>
            <a:r>
              <a:rPr lang="en-US" sz="3500" dirty="0">
                <a:solidFill>
                  <a:srgbClr val="000000"/>
                </a:solidFill>
                <a:latin typeface="Open Sans"/>
              </a:rPr>
              <a:t>", </a:t>
            </a:r>
            <a:r>
              <a:rPr lang="en-US" sz="3500" dirty="0" err="1">
                <a:solidFill>
                  <a:srgbClr val="000000"/>
                </a:solidFill>
                <a:latin typeface="Open Sans"/>
              </a:rPr>
              <a:t>reduzindo</a:t>
            </a:r>
            <a:r>
              <a:rPr lang="en-US" sz="3500" dirty="0">
                <a:solidFill>
                  <a:srgbClr val="000000"/>
                </a:solidFill>
                <a:latin typeface="Open Sans"/>
              </a:rPr>
              <a:t> a </a:t>
            </a:r>
            <a:r>
              <a:rPr lang="en-US" sz="3500" dirty="0" err="1">
                <a:solidFill>
                  <a:srgbClr val="000000"/>
                </a:solidFill>
                <a:latin typeface="Open Sans"/>
              </a:rPr>
              <a:t>espessura</a:t>
            </a:r>
            <a:r>
              <a:rPr lang="en-US" sz="3500" dirty="0">
                <a:solidFill>
                  <a:srgbClr val="000000"/>
                </a:solidFill>
                <a:latin typeface="Open Sans"/>
              </a:rPr>
              <a:t> do </a:t>
            </a:r>
            <a:r>
              <a:rPr lang="en-US" sz="3500" dirty="0" err="1">
                <a:solidFill>
                  <a:srgbClr val="000000"/>
                </a:solidFill>
                <a:latin typeface="Open Sans"/>
              </a:rPr>
              <a:t>colo</a:t>
            </a:r>
            <a:endParaRPr lang="en-US" sz="3500" dirty="0">
              <a:solidFill>
                <a:srgbClr val="000000"/>
              </a:solidFill>
              <a:latin typeface="Open Sans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28700" y="4004640"/>
            <a:ext cx="935426" cy="46771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36360" y="6635897"/>
            <a:ext cx="10539178" cy="2154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                  </a:t>
            </a:r>
            <a:r>
              <a:rPr lang="en-US" sz="3500" b="1" dirty="0" err="1">
                <a:solidFill>
                  <a:srgbClr val="000000"/>
                </a:solidFill>
                <a:latin typeface="Open Sans Italics"/>
              </a:rPr>
              <a:t>Dilatação</a:t>
            </a:r>
            <a:r>
              <a:rPr lang="en-US" sz="3500" b="1" dirty="0">
                <a:solidFill>
                  <a:srgbClr val="000000"/>
                </a:solidFill>
                <a:latin typeface="Open Sans"/>
              </a:rPr>
              <a:t>:</a:t>
            </a:r>
          </a:p>
          <a:p>
            <a:pPr algn="just">
              <a:lnSpc>
                <a:spcPts val="5599"/>
              </a:lnSpc>
            </a:pPr>
            <a:r>
              <a:rPr lang="en-US" sz="3500" dirty="0" smtClean="0">
                <a:solidFill>
                  <a:srgbClr val="000000"/>
                </a:solidFill>
                <a:latin typeface="Open Sans"/>
              </a:rPr>
              <a:t>- </a:t>
            </a:r>
            <a:r>
              <a:rPr lang="en-US" sz="3500" dirty="0" err="1" smtClean="0">
                <a:solidFill>
                  <a:srgbClr val="000000"/>
                </a:solidFill>
                <a:latin typeface="Open Sans"/>
              </a:rPr>
              <a:t>Processo</a:t>
            </a:r>
            <a:r>
              <a:rPr lang="en-US" sz="3500" dirty="0" smtClean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3500" dirty="0">
                <a:solidFill>
                  <a:srgbClr val="000000"/>
                </a:solidFill>
                <a:latin typeface="Open Sans"/>
              </a:rPr>
              <a:t>de </a:t>
            </a:r>
            <a:r>
              <a:rPr lang="en-US" sz="3500" dirty="0" err="1">
                <a:solidFill>
                  <a:srgbClr val="000000"/>
                </a:solidFill>
                <a:latin typeface="Open Sans"/>
              </a:rPr>
              <a:t>abertura</a:t>
            </a:r>
            <a:r>
              <a:rPr lang="en-US" sz="3500" dirty="0">
                <a:solidFill>
                  <a:srgbClr val="000000"/>
                </a:solidFill>
                <a:latin typeface="Open Sans"/>
              </a:rPr>
              <a:t> do </a:t>
            </a:r>
            <a:r>
              <a:rPr lang="en-US" sz="3500" dirty="0" err="1">
                <a:solidFill>
                  <a:srgbClr val="000000"/>
                </a:solidFill>
                <a:latin typeface="Open Sans"/>
              </a:rPr>
              <a:t>colo</a:t>
            </a:r>
            <a:r>
              <a:rPr lang="en-US" sz="3500" dirty="0">
                <a:solidFill>
                  <a:srgbClr val="000000"/>
                </a:solidFill>
                <a:latin typeface="Open Sans"/>
              </a:rPr>
              <a:t>, que </a:t>
            </a:r>
            <a:r>
              <a:rPr lang="en-US" sz="3500" dirty="0" err="1">
                <a:solidFill>
                  <a:srgbClr val="000000"/>
                </a:solidFill>
                <a:latin typeface="Open Sans"/>
              </a:rPr>
              <a:t>vai</a:t>
            </a:r>
            <a:r>
              <a:rPr lang="en-US" sz="3500" dirty="0">
                <a:solidFill>
                  <a:srgbClr val="000000"/>
                </a:solidFill>
                <a:latin typeface="Open Sans"/>
              </a:rPr>
              <a:t> de </a:t>
            </a:r>
            <a:r>
              <a:rPr lang="en-US" sz="3500" dirty="0" err="1">
                <a:solidFill>
                  <a:srgbClr val="000000"/>
                </a:solidFill>
                <a:latin typeface="Open Sans"/>
              </a:rPr>
              <a:t>fechado</a:t>
            </a:r>
            <a:r>
              <a:rPr lang="en-US" sz="35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</a:rPr>
              <a:t>até</a:t>
            </a:r>
            <a:r>
              <a:rPr lang="en-US" sz="3500" dirty="0">
                <a:solidFill>
                  <a:srgbClr val="000000"/>
                </a:solidFill>
                <a:latin typeface="Open Sans"/>
              </a:rPr>
              <a:t> 10cm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028700" y="6818924"/>
            <a:ext cx="935426" cy="467713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/>
          <a:srcRect l="65278" t="28091" r="11271" b="28091"/>
          <a:stretch>
            <a:fillRect/>
          </a:stretch>
        </p:blipFill>
        <p:spPr>
          <a:xfrm>
            <a:off x="10575538" y="2594195"/>
            <a:ext cx="6934791" cy="72850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1165305" y="3600670"/>
            <a:ext cx="796538" cy="871683"/>
          </a:xfrm>
          <a:prstGeom prst="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130808" y="343949"/>
            <a:ext cx="8989892" cy="103566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 err="1">
                <a:solidFill>
                  <a:schemeClr val="accent4">
                    <a:lumMod val="50000"/>
                  </a:schemeClr>
                </a:solidFill>
                <a:latin typeface="Adam Script"/>
              </a:rPr>
              <a:t>Modificações</a:t>
            </a:r>
            <a:r>
              <a:rPr lang="en-US" sz="6000" dirty="0">
                <a:solidFill>
                  <a:schemeClr val="accent4">
                    <a:lumMod val="50000"/>
                  </a:schemeClr>
                </a:solidFill>
                <a:latin typeface="Adam Script"/>
              </a:rPr>
              <a:t> do </a:t>
            </a:r>
            <a:r>
              <a:rPr lang="en-US" sz="6000" dirty="0" err="1">
                <a:solidFill>
                  <a:schemeClr val="accent4">
                    <a:lumMod val="50000"/>
                  </a:schemeClr>
                </a:solidFill>
                <a:latin typeface="Adam Script"/>
              </a:rPr>
              <a:t>colo</a:t>
            </a:r>
            <a:endParaRPr lang="en-US" sz="6000" dirty="0">
              <a:solidFill>
                <a:schemeClr val="accent4">
                  <a:lumMod val="50000"/>
                </a:schemeClr>
              </a:solidFill>
              <a:latin typeface="Adam Script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4526816" y="9989820"/>
            <a:ext cx="3266414" cy="297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Open Sans Light"/>
              </a:rPr>
              <a:t>ZUGAIB, FRANCISCO, 2019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8510813" y="3883510"/>
            <a:ext cx="2099777" cy="4488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 dirty="0" err="1">
                <a:solidFill>
                  <a:srgbClr val="000000"/>
                </a:solidFill>
                <a:latin typeface="Open Sans Light"/>
              </a:rPr>
              <a:t>apagamento</a:t>
            </a:r>
            <a:endParaRPr lang="en-US" sz="2499" dirty="0">
              <a:solidFill>
                <a:srgbClr val="000000"/>
              </a:solidFill>
              <a:latin typeface="Open Sans Light"/>
            </a:endParaRPr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 rot="-5400000">
            <a:off x="11999416" y="9184284"/>
            <a:ext cx="796538" cy="871683"/>
          </a:xfrm>
          <a:prstGeom prst="rect">
            <a:avLst/>
          </a:prstGeom>
        </p:spPr>
      </p:pic>
      <p:sp>
        <p:nvSpPr>
          <p:cNvPr id="13" name="TextBox 13"/>
          <p:cNvSpPr txBox="1"/>
          <p:nvPr/>
        </p:nvSpPr>
        <p:spPr>
          <a:xfrm>
            <a:off x="10832192" y="9783445"/>
            <a:ext cx="1280368" cy="422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499"/>
              </a:lnSpc>
            </a:pPr>
            <a:r>
              <a:rPr lang="en-US" sz="2499">
                <a:solidFill>
                  <a:srgbClr val="000000"/>
                </a:solidFill>
                <a:latin typeface="Open Sans Light"/>
              </a:rPr>
              <a:t>dilatação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88808" y="1873470"/>
            <a:ext cx="14042934" cy="1216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900"/>
              </a:lnSpc>
            </a:pPr>
            <a:r>
              <a:rPr lang="en-US" sz="3500" dirty="0">
                <a:solidFill>
                  <a:srgbClr val="000000"/>
                </a:solidFill>
                <a:latin typeface="Open Sans"/>
              </a:rPr>
              <a:t>Durante o </a:t>
            </a:r>
            <a:r>
              <a:rPr lang="en-US" sz="3500" dirty="0" err="1">
                <a:solidFill>
                  <a:srgbClr val="000000"/>
                </a:solidFill>
                <a:latin typeface="Open Sans"/>
              </a:rPr>
              <a:t>trabalho</a:t>
            </a:r>
            <a:r>
              <a:rPr lang="en-US" sz="3500" dirty="0">
                <a:solidFill>
                  <a:srgbClr val="000000"/>
                </a:solidFill>
                <a:latin typeface="Open Sans"/>
              </a:rPr>
              <a:t> de </a:t>
            </a:r>
            <a:r>
              <a:rPr lang="en-US" sz="3500" dirty="0" err="1">
                <a:solidFill>
                  <a:srgbClr val="000000"/>
                </a:solidFill>
                <a:latin typeface="Open Sans"/>
              </a:rPr>
              <a:t>parto</a:t>
            </a:r>
            <a:r>
              <a:rPr lang="en-US" sz="3500" dirty="0">
                <a:solidFill>
                  <a:srgbClr val="000000"/>
                </a:solidFill>
                <a:latin typeface="Open Sans"/>
              </a:rPr>
              <a:t>, o </a:t>
            </a:r>
            <a:r>
              <a:rPr lang="en-US" sz="3500" dirty="0" err="1">
                <a:solidFill>
                  <a:srgbClr val="000000"/>
                </a:solidFill>
                <a:latin typeface="Open Sans"/>
              </a:rPr>
              <a:t>colo</a:t>
            </a:r>
            <a:r>
              <a:rPr lang="en-US" sz="35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</a:rPr>
              <a:t>uterino</a:t>
            </a:r>
            <a:r>
              <a:rPr lang="en-US" sz="35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</a:rPr>
              <a:t>passa</a:t>
            </a:r>
            <a:r>
              <a:rPr lang="en-US" sz="3500" dirty="0">
                <a:solidFill>
                  <a:srgbClr val="000000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000000"/>
                </a:solidFill>
                <a:latin typeface="Open Sans"/>
              </a:rPr>
              <a:t>por</a:t>
            </a:r>
            <a:r>
              <a:rPr lang="en-US" sz="3500" dirty="0">
                <a:solidFill>
                  <a:srgbClr val="000000"/>
                </a:solidFill>
                <a:latin typeface="Open Sans"/>
              </a:rPr>
              <a:t> 2 </a:t>
            </a:r>
            <a:r>
              <a:rPr lang="en-US" sz="3500" dirty="0" err="1">
                <a:solidFill>
                  <a:srgbClr val="000000"/>
                </a:solidFill>
                <a:latin typeface="Open Sans"/>
              </a:rPr>
              <a:t>tipos</a:t>
            </a:r>
            <a:r>
              <a:rPr lang="en-US" sz="3500" dirty="0">
                <a:solidFill>
                  <a:srgbClr val="000000"/>
                </a:solidFill>
                <a:latin typeface="Open Sans"/>
              </a:rPr>
              <a:t> de </a:t>
            </a:r>
            <a:r>
              <a:rPr lang="en-US" sz="3500" dirty="0" err="1">
                <a:solidFill>
                  <a:srgbClr val="000000"/>
                </a:solidFill>
                <a:latin typeface="Open Sans"/>
              </a:rPr>
              <a:t>modificações</a:t>
            </a:r>
            <a:r>
              <a:rPr lang="en-US" sz="3500" dirty="0">
                <a:solidFill>
                  <a:srgbClr val="000000"/>
                </a:solidFill>
                <a:latin typeface="Open Sans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12423" t="11758" r="11978" b="13533"/>
          <a:stretch>
            <a:fillRect/>
          </a:stretch>
        </p:blipFill>
        <p:spPr>
          <a:xfrm>
            <a:off x="3593217" y="1714500"/>
            <a:ext cx="10844897" cy="80379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4"/>
          <p:cNvSpPr txBox="1"/>
          <p:nvPr/>
        </p:nvSpPr>
        <p:spPr>
          <a:xfrm>
            <a:off x="207036" y="171450"/>
            <a:ext cx="10765764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6000" dirty="0" err="1">
                <a:solidFill>
                  <a:schemeClr val="accent4">
                    <a:lumMod val="50000"/>
                  </a:schemeClr>
                </a:solidFill>
                <a:latin typeface="Adam Script"/>
              </a:rPr>
              <a:t>Dilatação</a:t>
            </a:r>
            <a:r>
              <a:rPr lang="en-US" sz="6000" dirty="0">
                <a:solidFill>
                  <a:schemeClr val="accent4">
                    <a:lumMod val="50000"/>
                  </a:schemeClr>
                </a:solidFill>
                <a:latin typeface="Adam Script"/>
              </a:rPr>
              <a:t> do </a:t>
            </a:r>
            <a:r>
              <a:rPr lang="en-US" sz="6000" dirty="0" err="1">
                <a:solidFill>
                  <a:schemeClr val="accent4">
                    <a:lumMod val="50000"/>
                  </a:schemeClr>
                </a:solidFill>
                <a:latin typeface="Adam Script"/>
              </a:rPr>
              <a:t>Colo</a:t>
            </a:r>
            <a:r>
              <a:rPr lang="en-US" sz="6000" dirty="0">
                <a:solidFill>
                  <a:schemeClr val="accent4">
                    <a:lumMod val="50000"/>
                  </a:schemeClr>
                </a:solidFill>
                <a:latin typeface="Adam Script"/>
              </a:rPr>
              <a:t> do </a:t>
            </a:r>
            <a:r>
              <a:rPr lang="en-US" sz="6000" dirty="0" err="1">
                <a:solidFill>
                  <a:schemeClr val="accent4">
                    <a:lumMod val="50000"/>
                  </a:schemeClr>
                </a:solidFill>
                <a:latin typeface="Adam Script"/>
              </a:rPr>
              <a:t>Útero</a:t>
            </a:r>
            <a:endParaRPr lang="en-US" sz="6000" dirty="0">
              <a:solidFill>
                <a:schemeClr val="accent4">
                  <a:lumMod val="50000"/>
                </a:schemeClr>
              </a:solidFill>
              <a:latin typeface="Adam Script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7772400" y="9491834"/>
            <a:ext cx="10844897" cy="5212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dirty="0">
                <a:solidFill>
                  <a:srgbClr val="490242"/>
                </a:solidFill>
                <a:latin typeface="Open Sans Light"/>
              </a:rPr>
              <a:t>Fonte: </a:t>
            </a:r>
            <a:r>
              <a:rPr lang="en-US" dirty="0" err="1">
                <a:solidFill>
                  <a:srgbClr val="490242"/>
                </a:solidFill>
                <a:latin typeface="Open Sans Light"/>
              </a:rPr>
              <a:t>arquivo</a:t>
            </a:r>
            <a:r>
              <a:rPr lang="en-US" dirty="0">
                <a:solidFill>
                  <a:srgbClr val="490242"/>
                </a:solidFill>
                <a:latin typeface="Open Sans Light"/>
              </a:rPr>
              <a:t> </a:t>
            </a:r>
            <a:r>
              <a:rPr lang="en-US" dirty="0" err="1">
                <a:solidFill>
                  <a:srgbClr val="490242"/>
                </a:solidFill>
                <a:latin typeface="Open Sans Light"/>
              </a:rPr>
              <a:t>pessoal</a:t>
            </a:r>
            <a:endParaRPr lang="en-US" dirty="0">
              <a:solidFill>
                <a:srgbClr val="490242"/>
              </a:solidFill>
              <a:latin typeface="Open Sans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340317" y="4991100"/>
            <a:ext cx="11269679" cy="1155499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990600" y="1850779"/>
            <a:ext cx="15188312" cy="15645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103"/>
              </a:lnSpc>
            </a:pPr>
            <a:r>
              <a:rPr lang="en-US" sz="4359" dirty="0" smtClean="0">
                <a:solidFill>
                  <a:srgbClr val="490242"/>
                </a:solidFill>
                <a:latin typeface="Open Sans"/>
              </a:rPr>
              <a:t>Clique no link </a:t>
            </a:r>
            <a:r>
              <a:rPr lang="en-US" sz="4359" dirty="0" err="1" smtClean="0">
                <a:solidFill>
                  <a:srgbClr val="490242"/>
                </a:solidFill>
                <a:latin typeface="Open Sans"/>
              </a:rPr>
              <a:t>abaixo</a:t>
            </a:r>
            <a:r>
              <a:rPr lang="en-US" sz="4359" dirty="0" smtClean="0">
                <a:solidFill>
                  <a:srgbClr val="490242"/>
                </a:solidFill>
                <a:latin typeface="Open Sans"/>
              </a:rPr>
              <a:t> e </a:t>
            </a:r>
            <a:r>
              <a:rPr lang="en-US" sz="4359" dirty="0" err="1">
                <a:solidFill>
                  <a:srgbClr val="490242"/>
                </a:solidFill>
                <a:latin typeface="Open Sans"/>
              </a:rPr>
              <a:t>v</a:t>
            </a:r>
            <a:r>
              <a:rPr lang="en-US" sz="4359" dirty="0" err="1" smtClean="0">
                <a:solidFill>
                  <a:srgbClr val="490242"/>
                </a:solidFill>
                <a:latin typeface="Open Sans"/>
              </a:rPr>
              <a:t>eja</a:t>
            </a:r>
            <a:r>
              <a:rPr lang="en-US" sz="4359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4359" dirty="0" err="1">
                <a:solidFill>
                  <a:srgbClr val="490242"/>
                </a:solidFill>
                <a:latin typeface="Open Sans"/>
              </a:rPr>
              <a:t>como</a:t>
            </a:r>
            <a:r>
              <a:rPr lang="en-US" sz="4359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4359" dirty="0" err="1">
                <a:solidFill>
                  <a:srgbClr val="490242"/>
                </a:solidFill>
                <a:latin typeface="Open Sans"/>
              </a:rPr>
              <a:t>acontece</a:t>
            </a:r>
            <a:r>
              <a:rPr lang="en-US" sz="4359" dirty="0">
                <a:solidFill>
                  <a:srgbClr val="490242"/>
                </a:solidFill>
                <a:latin typeface="Open Sans"/>
              </a:rPr>
              <a:t> a </a:t>
            </a:r>
            <a:r>
              <a:rPr lang="en-US" sz="4359" dirty="0" err="1">
                <a:solidFill>
                  <a:srgbClr val="490242"/>
                </a:solidFill>
                <a:latin typeface="Open Sans"/>
              </a:rPr>
              <a:t>dilatação</a:t>
            </a:r>
            <a:r>
              <a:rPr lang="en-US" sz="4359" dirty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4359" dirty="0" err="1">
                <a:solidFill>
                  <a:srgbClr val="490242"/>
                </a:solidFill>
                <a:latin typeface="Open Sans"/>
              </a:rPr>
              <a:t>colo</a:t>
            </a:r>
            <a:r>
              <a:rPr lang="en-US" sz="4359" dirty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4359" dirty="0" err="1">
                <a:solidFill>
                  <a:srgbClr val="490242"/>
                </a:solidFill>
                <a:latin typeface="Open Sans"/>
              </a:rPr>
              <a:t>útero</a:t>
            </a:r>
            <a:endParaRPr lang="en-US" sz="4359" dirty="0">
              <a:solidFill>
                <a:srgbClr val="490242"/>
              </a:solidFill>
              <a:latin typeface="Open Sans"/>
            </a:endParaRPr>
          </a:p>
        </p:txBody>
      </p:sp>
      <p:sp>
        <p:nvSpPr>
          <p:cNvPr id="3" name="Seta para Baixo 2"/>
          <p:cNvSpPr/>
          <p:nvPr/>
        </p:nvSpPr>
        <p:spPr>
          <a:xfrm>
            <a:off x="7612086" y="3767037"/>
            <a:ext cx="990600" cy="1219200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6" name="Picture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201792" y="6985360"/>
            <a:ext cx="3016055" cy="3016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30694" t="31462" r="23588" b="47050"/>
          <a:stretch>
            <a:fillRect/>
          </a:stretch>
        </p:blipFill>
        <p:spPr>
          <a:xfrm>
            <a:off x="1028700" y="2556863"/>
            <a:ext cx="15910129" cy="4204231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228600" y="182707"/>
            <a:ext cx="9274444" cy="92333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6000" dirty="0" err="1">
                <a:solidFill>
                  <a:srgbClr val="490242"/>
                </a:solidFill>
                <a:latin typeface="Adam Script"/>
              </a:rPr>
              <a:t>Fases</a:t>
            </a:r>
            <a:r>
              <a:rPr lang="en-US" sz="6000" dirty="0">
                <a:solidFill>
                  <a:srgbClr val="490242"/>
                </a:solidFill>
                <a:latin typeface="Adam Script"/>
              </a:rPr>
              <a:t> do </a:t>
            </a:r>
            <a:r>
              <a:rPr lang="en-US" sz="6000" dirty="0" err="1">
                <a:solidFill>
                  <a:srgbClr val="490242"/>
                </a:solidFill>
                <a:latin typeface="Adam Script"/>
              </a:rPr>
              <a:t>Trabalho</a:t>
            </a:r>
            <a:r>
              <a:rPr lang="en-US" sz="6000" dirty="0">
                <a:solidFill>
                  <a:srgbClr val="490242"/>
                </a:solidFill>
                <a:latin typeface="Adam Script"/>
              </a:rPr>
              <a:t> de </a:t>
            </a:r>
            <a:r>
              <a:rPr lang="en-US" sz="6000" dirty="0" err="1">
                <a:solidFill>
                  <a:srgbClr val="490242"/>
                </a:solidFill>
                <a:latin typeface="Adam Script"/>
              </a:rPr>
              <a:t>Parto</a:t>
            </a:r>
            <a:endParaRPr lang="en-US" sz="6000" dirty="0">
              <a:solidFill>
                <a:srgbClr val="490242"/>
              </a:solidFill>
              <a:latin typeface="Adam Script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063840" y="7194747"/>
            <a:ext cx="15874989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490242"/>
                </a:solidFill>
                <a:latin typeface="Open Sans Light"/>
              </a:rPr>
              <a:t>*</a:t>
            </a:r>
            <a:r>
              <a:rPr lang="en-US" sz="3000" dirty="0" err="1">
                <a:solidFill>
                  <a:srgbClr val="490242"/>
                </a:solidFill>
                <a:latin typeface="Open Sans Light"/>
              </a:rPr>
              <a:t>Os</a:t>
            </a:r>
            <a:r>
              <a:rPr lang="en-US" sz="3000" dirty="0">
                <a:solidFill>
                  <a:srgbClr val="490242"/>
                </a:solidFill>
                <a:latin typeface="Open Sans Light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 Light"/>
              </a:rPr>
              <a:t>valores</a:t>
            </a:r>
            <a:r>
              <a:rPr lang="en-US" sz="3000" dirty="0">
                <a:solidFill>
                  <a:srgbClr val="490242"/>
                </a:solidFill>
                <a:latin typeface="Open Sans Light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 Light"/>
              </a:rPr>
              <a:t>considerados</a:t>
            </a:r>
            <a:r>
              <a:rPr lang="en-US" sz="3000" dirty="0">
                <a:solidFill>
                  <a:srgbClr val="490242"/>
                </a:solidFill>
                <a:latin typeface="Open Sans Light"/>
              </a:rPr>
              <a:t> para </a:t>
            </a:r>
            <a:r>
              <a:rPr lang="en-US" sz="3000" dirty="0" err="1">
                <a:solidFill>
                  <a:srgbClr val="490242"/>
                </a:solidFill>
                <a:latin typeface="Open Sans Light"/>
              </a:rPr>
              <a:t>dilatação</a:t>
            </a:r>
            <a:r>
              <a:rPr lang="en-US" sz="3000" dirty="0">
                <a:solidFill>
                  <a:srgbClr val="490242"/>
                </a:solidFill>
                <a:latin typeface="Open Sans Light"/>
              </a:rPr>
              <a:t> cervical </a:t>
            </a:r>
            <a:r>
              <a:rPr lang="en-US" sz="3000" dirty="0" err="1">
                <a:solidFill>
                  <a:srgbClr val="490242"/>
                </a:solidFill>
                <a:latin typeface="Open Sans Light"/>
              </a:rPr>
              <a:t>podem</a:t>
            </a:r>
            <a:r>
              <a:rPr lang="en-US" sz="3000" dirty="0">
                <a:solidFill>
                  <a:srgbClr val="490242"/>
                </a:solidFill>
                <a:latin typeface="Open Sans Light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 Light"/>
              </a:rPr>
              <a:t>variar</a:t>
            </a:r>
            <a:r>
              <a:rPr lang="en-US" sz="3000" dirty="0">
                <a:solidFill>
                  <a:srgbClr val="490242"/>
                </a:solidFill>
                <a:latin typeface="Open Sans Light"/>
              </a:rPr>
              <a:t> de </a:t>
            </a:r>
            <a:r>
              <a:rPr lang="en-US" sz="3000" dirty="0" err="1">
                <a:solidFill>
                  <a:srgbClr val="490242"/>
                </a:solidFill>
                <a:latin typeface="Open Sans Light"/>
              </a:rPr>
              <a:t>acordo</a:t>
            </a:r>
            <a:r>
              <a:rPr lang="en-US" sz="3000" dirty="0">
                <a:solidFill>
                  <a:srgbClr val="490242"/>
                </a:solidFill>
                <a:latin typeface="Open Sans Light"/>
              </a:rPr>
              <a:t> com a </a:t>
            </a:r>
            <a:r>
              <a:rPr lang="en-US" sz="3000" dirty="0" err="1">
                <a:solidFill>
                  <a:srgbClr val="490242"/>
                </a:solidFill>
                <a:latin typeface="Open Sans Light"/>
              </a:rPr>
              <a:t>bibliografia</a:t>
            </a:r>
            <a:r>
              <a:rPr lang="en-US" sz="3000" dirty="0">
                <a:solidFill>
                  <a:srgbClr val="490242"/>
                </a:solidFill>
                <a:latin typeface="Open Sans Light"/>
              </a:rPr>
              <a:t>. Para </a:t>
            </a:r>
            <a:r>
              <a:rPr lang="en-US" sz="3000" dirty="0" err="1">
                <a:solidFill>
                  <a:srgbClr val="490242"/>
                </a:solidFill>
                <a:latin typeface="Open Sans Light"/>
              </a:rPr>
              <a:t>este</a:t>
            </a:r>
            <a:r>
              <a:rPr lang="en-US" sz="3000" dirty="0">
                <a:solidFill>
                  <a:srgbClr val="490242"/>
                </a:solidFill>
                <a:latin typeface="Open Sans Light"/>
              </a:rPr>
              <a:t> material, </a:t>
            </a:r>
            <a:r>
              <a:rPr lang="en-US" sz="3000" dirty="0" err="1">
                <a:solidFill>
                  <a:srgbClr val="490242"/>
                </a:solidFill>
                <a:latin typeface="Open Sans Light"/>
              </a:rPr>
              <a:t>utilizou</a:t>
            </a:r>
            <a:r>
              <a:rPr lang="en-US" sz="3000" dirty="0">
                <a:solidFill>
                  <a:srgbClr val="490242"/>
                </a:solidFill>
                <a:latin typeface="Open Sans Light"/>
              </a:rPr>
              <a:t>-se: WHO recommendations: intrapartum care for a positive childbirth experience, 2018.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402956" y="8645573"/>
            <a:ext cx="1395445" cy="1225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30978" y="152676"/>
            <a:ext cx="1395445" cy="1225454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330977" y="2288103"/>
            <a:ext cx="17302877" cy="77585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09"/>
              </a:lnSpc>
            </a:pPr>
            <a:r>
              <a:rPr lang="en-US" sz="3500" dirty="0">
                <a:solidFill>
                  <a:srgbClr val="490242"/>
                </a:solidFill>
                <a:latin typeface="Open Sans"/>
              </a:rPr>
              <a:t>A parte cerebral do </a:t>
            </a:r>
            <a:r>
              <a:rPr lang="en-US" sz="3500" dirty="0">
                <a:solidFill>
                  <a:srgbClr val="490242"/>
                </a:solidFill>
                <a:latin typeface="Open Sans Bold"/>
              </a:rPr>
              <a:t>NEOCÓRTEX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está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ativa</a:t>
            </a:r>
            <a:endParaRPr lang="en-US" sz="3500" dirty="0">
              <a:solidFill>
                <a:srgbClr val="490242"/>
              </a:solidFill>
              <a:latin typeface="Open Sans"/>
            </a:endParaRPr>
          </a:p>
          <a:p>
            <a:pPr algn="ctr">
              <a:lnSpc>
                <a:spcPts val="5509"/>
              </a:lnSpc>
            </a:pPr>
            <a:r>
              <a:rPr lang="en-US" sz="3500" dirty="0" err="1">
                <a:solidFill>
                  <a:srgbClr val="490242"/>
                </a:solidFill>
                <a:latin typeface="Open Sans"/>
              </a:rPr>
              <a:t>Ou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seja</a:t>
            </a:r>
            <a:endParaRPr lang="en-US" sz="3500" dirty="0">
              <a:solidFill>
                <a:srgbClr val="490242"/>
              </a:solidFill>
              <a:latin typeface="Open Sans"/>
            </a:endParaRPr>
          </a:p>
          <a:p>
            <a:pPr algn="ctr">
              <a:lnSpc>
                <a:spcPts val="5509"/>
              </a:lnSpc>
            </a:pPr>
            <a:r>
              <a:rPr lang="en-US" sz="3500" dirty="0" err="1">
                <a:solidFill>
                  <a:srgbClr val="490242"/>
                </a:solidFill>
                <a:latin typeface="Open Sans"/>
              </a:rPr>
              <a:t>Seu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"</a:t>
            </a:r>
            <a:r>
              <a:rPr lang="en-US" sz="3500" b="1" dirty="0" err="1">
                <a:solidFill>
                  <a:srgbClr val="490242"/>
                </a:solidFill>
                <a:latin typeface="Open Sans"/>
              </a:rPr>
              <a:t>cérebro</a:t>
            </a:r>
            <a:r>
              <a:rPr lang="en-US" sz="3500" b="1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b="1" dirty="0" err="1">
                <a:solidFill>
                  <a:srgbClr val="490242"/>
                </a:solidFill>
                <a:latin typeface="Open Sans"/>
              </a:rPr>
              <a:t>racional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"</a:t>
            </a:r>
          </a:p>
          <a:p>
            <a:pPr algn="ctr">
              <a:lnSpc>
                <a:spcPts val="5509"/>
              </a:lnSpc>
            </a:pPr>
            <a:r>
              <a:rPr lang="en-US" sz="3500" dirty="0">
                <a:solidFill>
                  <a:srgbClr val="490242"/>
                </a:solidFill>
                <a:latin typeface="Open Sans"/>
              </a:rPr>
              <a:t>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mulher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ainda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consegue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 Bold"/>
              </a:rPr>
              <a:t>conversar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realizar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tarefas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entre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uma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contração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outra</a:t>
            </a:r>
            <a:endParaRPr lang="en-US" sz="3500" dirty="0">
              <a:solidFill>
                <a:srgbClr val="490242"/>
              </a:solidFill>
              <a:latin typeface="Open Sans"/>
            </a:endParaRPr>
          </a:p>
          <a:p>
            <a:pPr algn="ctr">
              <a:lnSpc>
                <a:spcPts val="5509"/>
              </a:lnSpc>
            </a:pPr>
            <a:r>
              <a:rPr lang="en-US" sz="3500" dirty="0">
                <a:solidFill>
                  <a:srgbClr val="490242"/>
                </a:solidFill>
                <a:latin typeface="Open Sans"/>
              </a:rPr>
              <a:t>Nessa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etapa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ainda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é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possível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realizar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 Bold"/>
              </a:rPr>
              <a:t>alguma</a:t>
            </a:r>
            <a:r>
              <a:rPr lang="en-US" sz="3500" dirty="0">
                <a:solidFill>
                  <a:srgbClr val="490242"/>
                </a:solidFill>
                <a:latin typeface="Open Sans Bold"/>
              </a:rPr>
              <a:t> </a:t>
            </a:r>
            <a:r>
              <a:rPr lang="en-US" sz="3500" dirty="0" err="1" smtClean="0">
                <a:solidFill>
                  <a:srgbClr val="490242"/>
                </a:solidFill>
                <a:latin typeface="Open Sans Bold"/>
              </a:rPr>
              <a:t>orientação</a:t>
            </a:r>
            <a:endParaRPr lang="en-US" sz="3500" dirty="0" smtClean="0">
              <a:solidFill>
                <a:srgbClr val="490242"/>
              </a:solidFill>
              <a:latin typeface="Open Sans Bold"/>
            </a:endParaRPr>
          </a:p>
          <a:p>
            <a:pPr algn="ctr">
              <a:lnSpc>
                <a:spcPts val="5509"/>
              </a:lnSpc>
            </a:pPr>
            <a:endParaRPr lang="en-US" sz="3500" dirty="0">
              <a:solidFill>
                <a:srgbClr val="490242"/>
              </a:solidFill>
              <a:latin typeface="Open Sans Bold"/>
            </a:endParaRPr>
          </a:p>
          <a:p>
            <a:pPr algn="ctr">
              <a:lnSpc>
                <a:spcPts val="5509"/>
              </a:lnSpc>
            </a:pPr>
            <a:r>
              <a:rPr lang="en-US" sz="3500" dirty="0">
                <a:solidFill>
                  <a:srgbClr val="490242"/>
                </a:solidFill>
                <a:latin typeface="Open Sans"/>
              </a:rPr>
              <a:t>Nessa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fase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é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importante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que a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mulher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realize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atividades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que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lhe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dão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prazer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(</a:t>
            </a:r>
            <a:r>
              <a:rPr lang="en-US" sz="3500" dirty="0" err="1">
                <a:solidFill>
                  <a:srgbClr val="490242"/>
                </a:solidFill>
                <a:latin typeface="Open Sans Bold"/>
              </a:rPr>
              <a:t>aumento</a:t>
            </a:r>
            <a:r>
              <a:rPr lang="en-US" sz="3500" dirty="0">
                <a:solidFill>
                  <a:srgbClr val="490242"/>
                </a:solidFill>
                <a:latin typeface="Open Sans Bold"/>
              </a:rPr>
              <a:t> de </a:t>
            </a:r>
            <a:r>
              <a:rPr lang="en-US" sz="3500" dirty="0" err="1">
                <a:solidFill>
                  <a:srgbClr val="490242"/>
                </a:solidFill>
                <a:latin typeface="Open Sans Bold"/>
              </a:rPr>
              <a:t>ocitocina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lembram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?):</a:t>
            </a:r>
          </a:p>
          <a:p>
            <a:pPr algn="ctr">
              <a:lnSpc>
                <a:spcPts val="5509"/>
              </a:lnSpc>
            </a:pPr>
            <a:endParaRPr lang="en-US" sz="3500" dirty="0" smtClean="0">
              <a:solidFill>
                <a:srgbClr val="490242"/>
              </a:solidFill>
              <a:latin typeface="Open Sans"/>
            </a:endParaRPr>
          </a:p>
          <a:p>
            <a:pPr algn="ctr">
              <a:lnSpc>
                <a:spcPts val="5509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comer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algo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gostoso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caminhar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descansar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assistir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um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filme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estar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com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pessoas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que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gosta</a:t>
            </a:r>
            <a:endParaRPr lang="en-US" sz="3500" dirty="0">
              <a:solidFill>
                <a:srgbClr val="490242"/>
              </a:solidFill>
              <a:latin typeface="Open Sans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14143160" y="0"/>
            <a:ext cx="4144840" cy="3155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6"/>
          <p:cNvSpPr txBox="1"/>
          <p:nvPr/>
        </p:nvSpPr>
        <p:spPr>
          <a:xfrm>
            <a:off x="6059741" y="155108"/>
            <a:ext cx="5845350" cy="1436291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7000" dirty="0" err="1">
                <a:solidFill>
                  <a:srgbClr val="490242"/>
                </a:solidFill>
                <a:latin typeface="Adam Script"/>
              </a:rPr>
              <a:t>Fase</a:t>
            </a:r>
            <a:r>
              <a:rPr lang="en-US" sz="7000" dirty="0">
                <a:solidFill>
                  <a:srgbClr val="490242"/>
                </a:solidFill>
                <a:latin typeface="Adam Script"/>
              </a:rPr>
              <a:t> </a:t>
            </a:r>
            <a:r>
              <a:rPr lang="en-US" sz="7000" dirty="0" err="1">
                <a:solidFill>
                  <a:srgbClr val="490242"/>
                </a:solidFill>
                <a:latin typeface="Adam Script"/>
              </a:rPr>
              <a:t>Latente</a:t>
            </a:r>
            <a:endParaRPr lang="en-US" sz="7000" dirty="0">
              <a:solidFill>
                <a:srgbClr val="490242"/>
              </a:solidFill>
              <a:latin typeface="Adam Script"/>
            </a:endParaRPr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3657600" y="2451461"/>
            <a:ext cx="609600" cy="304800"/>
          </a:xfrm>
          <a:prstGeom prst="rect">
            <a:avLst/>
          </a:prstGeom>
        </p:spPr>
      </p:pic>
      <p:sp>
        <p:nvSpPr>
          <p:cNvPr id="9" name="Seta em Curva para a Direita 8"/>
          <p:cNvSpPr/>
          <p:nvPr/>
        </p:nvSpPr>
        <p:spPr>
          <a:xfrm>
            <a:off x="8394970" y="5938770"/>
            <a:ext cx="304800" cy="457200"/>
          </a:xfrm>
          <a:prstGeom prst="curved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1" name="Seta em Curva para a Direita 10"/>
          <p:cNvSpPr/>
          <p:nvPr/>
        </p:nvSpPr>
        <p:spPr>
          <a:xfrm>
            <a:off x="8394970" y="8074580"/>
            <a:ext cx="304800" cy="457200"/>
          </a:xfrm>
          <a:prstGeom prst="curved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30978" y="152676"/>
            <a:ext cx="1395445" cy="1225454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330978" y="1759207"/>
            <a:ext cx="17852965" cy="8335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961"/>
              </a:lnSpc>
            </a:pPr>
            <a:r>
              <a:rPr lang="en-US" sz="3000" dirty="0" smtClean="0">
                <a:solidFill>
                  <a:srgbClr val="490242"/>
                </a:solidFill>
                <a:latin typeface="Open Sans"/>
              </a:rPr>
              <a:t>               A 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parte cerebral do </a:t>
            </a:r>
            <a:r>
              <a:rPr lang="en-US" sz="3000" dirty="0">
                <a:solidFill>
                  <a:srgbClr val="490242"/>
                </a:solidFill>
                <a:latin typeface="Open Sans Bold"/>
              </a:rPr>
              <a:t>NEOCÓRTEX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está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DESATIVADA</a:t>
            </a:r>
          </a:p>
          <a:p>
            <a:pPr algn="ctr">
              <a:lnSpc>
                <a:spcPts val="4961"/>
              </a:lnSpc>
            </a:pPr>
            <a:r>
              <a:rPr lang="en-US" sz="3000" dirty="0" err="1">
                <a:solidFill>
                  <a:srgbClr val="490242"/>
                </a:solidFill>
                <a:latin typeface="Open Sans"/>
              </a:rPr>
              <a:t>Ou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 smtClean="0">
                <a:solidFill>
                  <a:srgbClr val="490242"/>
                </a:solidFill>
                <a:latin typeface="Open Sans"/>
              </a:rPr>
              <a:t>seja</a:t>
            </a:r>
            <a:endParaRPr lang="en-US" sz="3000" dirty="0" smtClean="0">
              <a:solidFill>
                <a:srgbClr val="490242"/>
              </a:solidFill>
              <a:latin typeface="Open Sans"/>
            </a:endParaRPr>
          </a:p>
          <a:p>
            <a:pPr algn="ctr">
              <a:lnSpc>
                <a:spcPts val="4961"/>
              </a:lnSpc>
            </a:pPr>
            <a:endParaRPr lang="en-US" sz="3000" dirty="0">
              <a:solidFill>
                <a:srgbClr val="490242"/>
              </a:solidFill>
              <a:latin typeface="Open Sans"/>
            </a:endParaRPr>
          </a:p>
          <a:p>
            <a:pPr algn="ctr">
              <a:lnSpc>
                <a:spcPts val="4961"/>
              </a:lnSpc>
            </a:pPr>
            <a:r>
              <a:rPr lang="en-US" sz="3000" dirty="0" err="1">
                <a:solidFill>
                  <a:srgbClr val="490242"/>
                </a:solidFill>
                <a:latin typeface="Open Sans"/>
              </a:rPr>
              <a:t>Seu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"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cérebro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racional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"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não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está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funcionando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.</a:t>
            </a:r>
          </a:p>
          <a:p>
            <a:pPr algn="ctr">
              <a:lnSpc>
                <a:spcPts val="4961"/>
              </a:lnSpc>
            </a:pPr>
            <a:r>
              <a:rPr lang="en-US" sz="3000" dirty="0">
                <a:solidFill>
                  <a:srgbClr val="490242"/>
                </a:solidFill>
                <a:latin typeface="Open Sans"/>
              </a:rPr>
              <a:t>E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aqui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entra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em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ação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nosso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"</a:t>
            </a:r>
            <a:r>
              <a:rPr lang="en-US" sz="3000" dirty="0" err="1">
                <a:solidFill>
                  <a:srgbClr val="490242"/>
                </a:solidFill>
                <a:latin typeface="Open Sans Bold"/>
              </a:rPr>
              <a:t>córtex</a:t>
            </a:r>
            <a:r>
              <a:rPr lang="en-US" sz="3000" dirty="0">
                <a:solidFill>
                  <a:srgbClr val="490242"/>
                </a:solidFill>
                <a:latin typeface="Open Sans Bold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 Bold"/>
              </a:rPr>
              <a:t>primitivo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",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nosso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cérebro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>
                <a:solidFill>
                  <a:srgbClr val="490242"/>
                </a:solidFill>
                <a:latin typeface="Open Sans Bold"/>
              </a:rPr>
              <a:t>MAMÍFERO</a:t>
            </a:r>
          </a:p>
          <a:p>
            <a:pPr algn="ctr">
              <a:lnSpc>
                <a:spcPts val="4961"/>
              </a:lnSpc>
            </a:pPr>
            <a:r>
              <a:rPr lang="en-US" sz="3000" dirty="0">
                <a:solidFill>
                  <a:srgbClr val="490242"/>
                </a:solidFill>
                <a:latin typeface="Open Sans"/>
              </a:rPr>
              <a:t>A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mulher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entra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na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famosa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"</a:t>
            </a:r>
            <a:r>
              <a:rPr lang="en-US" sz="3000" dirty="0" err="1">
                <a:solidFill>
                  <a:srgbClr val="490242"/>
                </a:solidFill>
                <a:latin typeface="Open Sans Bold Italics"/>
              </a:rPr>
              <a:t>Partolândia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", um </a:t>
            </a:r>
            <a:r>
              <a:rPr lang="en-US" sz="3000" b="1" dirty="0" err="1">
                <a:solidFill>
                  <a:srgbClr val="490242"/>
                </a:solidFill>
                <a:latin typeface="Open Sans"/>
              </a:rPr>
              <a:t>estado</a:t>
            </a:r>
            <a:r>
              <a:rPr lang="en-US" sz="3000" b="1" dirty="0">
                <a:solidFill>
                  <a:srgbClr val="490242"/>
                </a:solidFill>
                <a:latin typeface="Open Sans"/>
              </a:rPr>
              <a:t> de </a:t>
            </a:r>
            <a:r>
              <a:rPr lang="en-US" sz="3000" b="1" dirty="0" err="1">
                <a:solidFill>
                  <a:srgbClr val="490242"/>
                </a:solidFill>
                <a:latin typeface="Open Sans"/>
              </a:rPr>
              <a:t>conexão</a:t>
            </a:r>
            <a:r>
              <a:rPr lang="en-US" sz="3000" b="1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b="1" dirty="0" err="1">
                <a:solidFill>
                  <a:srgbClr val="490242"/>
                </a:solidFill>
                <a:latin typeface="Open Sans"/>
              </a:rPr>
              <a:t>profunda</a:t>
            </a:r>
            <a:r>
              <a:rPr lang="en-US" sz="3000" b="1" dirty="0">
                <a:solidFill>
                  <a:srgbClr val="490242"/>
                </a:solidFill>
                <a:latin typeface="Open Sans"/>
              </a:rPr>
              <a:t> com </a:t>
            </a:r>
            <a:r>
              <a:rPr lang="en-US" sz="3000" b="1" dirty="0" err="1">
                <a:solidFill>
                  <a:srgbClr val="490242"/>
                </a:solidFill>
                <a:latin typeface="Open Sans"/>
              </a:rPr>
              <a:t>seu</a:t>
            </a:r>
            <a:r>
              <a:rPr lang="en-US" sz="3000" b="1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b="1" dirty="0" err="1">
                <a:solidFill>
                  <a:srgbClr val="490242"/>
                </a:solidFill>
                <a:latin typeface="Open Sans"/>
              </a:rPr>
              <a:t>corpo</a:t>
            </a:r>
            <a:r>
              <a:rPr lang="en-US" sz="3000" b="1" dirty="0">
                <a:solidFill>
                  <a:srgbClr val="490242"/>
                </a:solidFill>
                <a:latin typeface="Open Sans"/>
              </a:rPr>
              <a:t> e </a:t>
            </a:r>
            <a:r>
              <a:rPr lang="en-US" sz="3000" b="1" dirty="0" err="1">
                <a:solidFill>
                  <a:srgbClr val="490242"/>
                </a:solidFill>
                <a:latin typeface="Open Sans"/>
              </a:rPr>
              <a:t>seu</a:t>
            </a:r>
            <a:r>
              <a:rPr lang="en-US" sz="3000" b="1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b="1" dirty="0" err="1">
                <a:solidFill>
                  <a:srgbClr val="490242"/>
                </a:solidFill>
                <a:latin typeface="Open Sans"/>
              </a:rPr>
              <a:t>bebê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. Nessa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fase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é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comum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haver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vocalização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introspecção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e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negação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de toque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físico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(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ou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mesmo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massagem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ou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afeto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).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Nesse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momento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elas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buscam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um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ambiente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calmo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silencioso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, com luz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amena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e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seguro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. Tal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qual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fazem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os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mamíferos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na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hora de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parir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seus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filhotes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.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Somos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mamíferos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não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é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mesmo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?</a:t>
            </a:r>
          </a:p>
          <a:p>
            <a:pPr algn="ctr">
              <a:lnSpc>
                <a:spcPts val="4961"/>
              </a:lnSpc>
            </a:pPr>
            <a:r>
              <a:rPr lang="en-US" sz="3000" dirty="0" err="1">
                <a:solidFill>
                  <a:srgbClr val="490242"/>
                </a:solidFill>
                <a:latin typeface="Open Sans"/>
              </a:rPr>
              <a:t>Nesse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momento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quanto</a:t>
            </a:r>
            <a:r>
              <a:rPr lang="en-US" sz="3000" dirty="0">
                <a:solidFill>
                  <a:srgbClr val="490242"/>
                </a:solidFill>
                <a:latin typeface="Open Sans Italic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 Italics"/>
              </a:rPr>
              <a:t>menos</a:t>
            </a:r>
            <a:r>
              <a:rPr lang="en-US" sz="3000" dirty="0">
                <a:solidFill>
                  <a:srgbClr val="490242"/>
                </a:solidFill>
                <a:latin typeface="Open Sans Italic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 Italics"/>
              </a:rPr>
              <a:t>interferência</a:t>
            </a:r>
            <a:r>
              <a:rPr lang="en-US" sz="3000" dirty="0">
                <a:solidFill>
                  <a:srgbClr val="490242"/>
                </a:solidFill>
                <a:latin typeface="Open Sans Italics"/>
              </a:rPr>
              <a:t> externa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houver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melhor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. Nao é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uma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boa hora para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conversar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ou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levantar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questionamentos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.</a:t>
            </a:r>
          </a:p>
          <a:p>
            <a:pPr algn="ctr">
              <a:lnSpc>
                <a:spcPts val="4961"/>
              </a:lnSpc>
            </a:pPr>
            <a:r>
              <a:rPr lang="en-US" sz="3000" dirty="0">
                <a:solidFill>
                  <a:srgbClr val="490242"/>
                </a:solidFill>
                <a:latin typeface="Open Sans"/>
              </a:rPr>
              <a:t>É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importante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 Bold"/>
              </a:rPr>
              <a:t>deixar</a:t>
            </a:r>
            <a:r>
              <a:rPr lang="en-US" sz="3000" dirty="0">
                <a:solidFill>
                  <a:srgbClr val="490242"/>
                </a:solidFill>
                <a:latin typeface="Open Sans Bold"/>
              </a:rPr>
              <a:t> a </a:t>
            </a:r>
            <a:r>
              <a:rPr lang="en-US" sz="3000" dirty="0" err="1">
                <a:solidFill>
                  <a:srgbClr val="490242"/>
                </a:solidFill>
                <a:latin typeface="Open Sans Bold"/>
              </a:rPr>
              <a:t>mulher</a:t>
            </a:r>
            <a:r>
              <a:rPr lang="en-US" sz="3000" dirty="0">
                <a:solidFill>
                  <a:srgbClr val="490242"/>
                </a:solidFill>
                <a:latin typeface="Open Sans Bold"/>
              </a:rPr>
              <a:t> se </a:t>
            </a:r>
            <a:r>
              <a:rPr lang="en-US" sz="3000" dirty="0" err="1">
                <a:solidFill>
                  <a:srgbClr val="490242"/>
                </a:solidFill>
                <a:latin typeface="Open Sans Bold"/>
              </a:rPr>
              <a:t>conectar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.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6172200" y="152676"/>
            <a:ext cx="4409122" cy="134293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1200"/>
              </a:lnSpc>
            </a:pPr>
            <a:r>
              <a:rPr lang="en-US" sz="7000" dirty="0" err="1">
                <a:solidFill>
                  <a:srgbClr val="430B55"/>
                </a:solidFill>
                <a:latin typeface="Adam Script"/>
              </a:rPr>
              <a:t>Fase</a:t>
            </a:r>
            <a:r>
              <a:rPr lang="en-US" sz="7000" dirty="0">
                <a:solidFill>
                  <a:srgbClr val="430B55"/>
                </a:solidFill>
                <a:latin typeface="Adam Script"/>
              </a:rPr>
              <a:t> </a:t>
            </a:r>
            <a:r>
              <a:rPr lang="en-US" sz="7000" dirty="0" err="1">
                <a:solidFill>
                  <a:srgbClr val="430B55"/>
                </a:solidFill>
                <a:latin typeface="Adam Script"/>
              </a:rPr>
              <a:t>Ativa</a:t>
            </a:r>
            <a:endParaRPr lang="en-US" sz="7000" dirty="0">
              <a:solidFill>
                <a:srgbClr val="430B55"/>
              </a:solidFill>
              <a:latin typeface="Adam Script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6"/>
          <a:srcRect t="5246" b="5246"/>
          <a:stretch>
            <a:fillRect/>
          </a:stretch>
        </p:blipFill>
        <p:spPr>
          <a:xfrm>
            <a:off x="11752551" y="0"/>
            <a:ext cx="6535449" cy="33012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935477" y="1943100"/>
            <a:ext cx="609600" cy="304800"/>
          </a:xfrm>
          <a:prstGeom prst="rect">
            <a:avLst/>
          </a:prstGeom>
        </p:spPr>
      </p:pic>
      <p:sp>
        <p:nvSpPr>
          <p:cNvPr id="9" name="Seta em Curva para a Direita 8"/>
          <p:cNvSpPr/>
          <p:nvPr/>
        </p:nvSpPr>
        <p:spPr>
          <a:xfrm>
            <a:off x="4648200" y="3420443"/>
            <a:ext cx="304800" cy="457200"/>
          </a:xfrm>
          <a:prstGeom prst="curved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pic>
        <p:nvPicPr>
          <p:cNvPr id="10" name="Picture 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197738" y="8343900"/>
            <a:ext cx="609600" cy="304800"/>
          </a:xfrm>
          <a:prstGeom prst="rect">
            <a:avLst/>
          </a:prstGeom>
        </p:spPr>
      </p:pic>
      <p:pic>
        <p:nvPicPr>
          <p:cNvPr id="11" name="Picture 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4578634" y="9563100"/>
            <a:ext cx="6096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131910" y="3030988"/>
            <a:ext cx="15774493" cy="448840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rtlCol="0" anchor="t">
            <a:spAutoFit/>
          </a:bodyPr>
          <a:lstStyle/>
          <a:p>
            <a:pPr algn="ctr">
              <a:lnSpc>
                <a:spcPts val="6975"/>
              </a:lnSpc>
            </a:pP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Apesar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dilatação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colo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e das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contrações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serem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importantes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SABER COMO O FETO ESTÁ POSICIONADO NO ÚTERO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materno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também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é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importante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...</a:t>
            </a:r>
          </a:p>
          <a:p>
            <a:pPr algn="ctr">
              <a:lnSpc>
                <a:spcPts val="6975"/>
              </a:lnSpc>
            </a:pP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Porque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através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destas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informações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poderemos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entender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melhor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trabalho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parto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!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01792" y="6985360"/>
            <a:ext cx="3016055" cy="3016055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457200" y="432536"/>
            <a:ext cx="4031456" cy="1439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6000">
                <a:solidFill>
                  <a:srgbClr val="490242"/>
                </a:solidFill>
                <a:latin typeface="Adam Script"/>
              </a:rPr>
              <a:t>Porém</a:t>
            </a:r>
            <a:r>
              <a:rPr lang="en-US" sz="6000" dirty="0">
                <a:solidFill>
                  <a:srgbClr val="490242"/>
                </a:solidFill>
                <a:latin typeface="Adam Script"/>
              </a:rPr>
              <a:t>...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7158651" y="4884585"/>
            <a:ext cx="734498" cy="3351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33400" y="2756261"/>
            <a:ext cx="15774493" cy="413619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rtlCol="0" anchor="t">
            <a:spAutoFit/>
          </a:bodyPr>
          <a:lstStyle/>
          <a:p>
            <a:pPr algn="ctr">
              <a:lnSpc>
                <a:spcPts val="6599"/>
              </a:lnSpc>
            </a:pP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Pois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dependendo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posição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feto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no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útero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trabalho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parto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pode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ser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mais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fluído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ou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pode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ser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um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pouco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mais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demorado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!</a:t>
            </a:r>
          </a:p>
          <a:p>
            <a:pPr algn="ctr">
              <a:lnSpc>
                <a:spcPts val="6599"/>
              </a:lnSpc>
            </a:pPr>
            <a:r>
              <a:rPr lang="en-US" sz="3500" dirty="0" err="1">
                <a:solidFill>
                  <a:srgbClr val="490242"/>
                </a:solidFill>
                <a:latin typeface="Open Sans"/>
              </a:rPr>
              <a:t>Ou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seja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alguns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bebês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podem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demorar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um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pouquinho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mais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para se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adaptar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espaços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disponíveis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!</a:t>
            </a:r>
          </a:p>
          <a:p>
            <a:pPr algn="ctr">
              <a:lnSpc>
                <a:spcPts val="6599"/>
              </a:lnSpc>
            </a:pPr>
            <a:r>
              <a:rPr lang="en-US" sz="3500" dirty="0" err="1">
                <a:solidFill>
                  <a:srgbClr val="490242"/>
                </a:solidFill>
                <a:latin typeface="Open Sans"/>
              </a:rPr>
              <a:t>Isso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poderá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impactar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também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em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nossa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assistência</a:t>
            </a:r>
            <a:endParaRPr lang="en-US" sz="3500" dirty="0">
              <a:solidFill>
                <a:srgbClr val="490242"/>
              </a:solidFill>
              <a:latin typeface="Open Sans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01792" y="7307608"/>
            <a:ext cx="2693808" cy="2693808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6605433" y="5398331"/>
            <a:ext cx="1287715" cy="659569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028700" y="765403"/>
            <a:ext cx="1395445" cy="12254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pic>
        <p:nvPicPr>
          <p:cNvPr id="12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rcRect/>
          <a:stretch>
            <a:fillRect/>
          </a:stretch>
        </p:blipFill>
        <p:spPr>
          <a:xfrm>
            <a:off x="3957842" y="431885"/>
            <a:ext cx="10030018" cy="8826415"/>
          </a:xfrm>
          <a:prstGeom prst="rect">
            <a:avLst/>
          </a:prstGeom>
        </p:spPr>
      </p:pic>
      <p:sp>
        <p:nvSpPr>
          <p:cNvPr id="13" name="TextBox 4"/>
          <p:cNvSpPr txBox="1"/>
          <p:nvPr/>
        </p:nvSpPr>
        <p:spPr>
          <a:xfrm>
            <a:off x="4893977" y="866775"/>
            <a:ext cx="8500046" cy="5738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753"/>
              </a:lnSpc>
              <a:spcBef>
                <a:spcPct val="0"/>
              </a:spcBef>
            </a:pPr>
            <a:r>
              <a:rPr lang="en-US" sz="3384" dirty="0" err="1">
                <a:solidFill>
                  <a:srgbClr val="4E1F34"/>
                </a:solidFill>
                <a:latin typeface="Open Sans"/>
              </a:rPr>
              <a:t>Aqui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falaremos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sobre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como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acontece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o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parto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para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além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da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anatomia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e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fisiologia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!</a:t>
            </a:r>
          </a:p>
          <a:p>
            <a:pPr algn="ctr">
              <a:lnSpc>
                <a:spcPts val="5753"/>
              </a:lnSpc>
              <a:spcBef>
                <a:spcPct val="0"/>
              </a:spcBef>
            </a:pPr>
            <a:r>
              <a:rPr lang="en-US" sz="3384" dirty="0" err="1">
                <a:solidFill>
                  <a:srgbClr val="4E1F34"/>
                </a:solidFill>
                <a:latin typeface="Open Sans"/>
              </a:rPr>
              <a:t>Os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períodos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clínicos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do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parto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compreendem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todas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as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etapas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que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envolvem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o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nascimento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,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desde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o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início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das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contrações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e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modificações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do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colo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do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útero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até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a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primeira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hora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após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 o </a:t>
            </a:r>
            <a:r>
              <a:rPr lang="en-US" sz="3384" dirty="0" err="1">
                <a:solidFill>
                  <a:srgbClr val="4E1F34"/>
                </a:solidFill>
                <a:latin typeface="Open Sans"/>
              </a:rPr>
              <a:t>nascimento</a:t>
            </a:r>
            <a:r>
              <a:rPr lang="en-US" sz="3384" dirty="0">
                <a:solidFill>
                  <a:srgbClr val="4E1F34"/>
                </a:solidFill>
                <a:latin typeface="Open Sans"/>
              </a:rPr>
              <a:t>!</a:t>
            </a: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0" y="6329158"/>
            <a:ext cx="3957842" cy="3957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41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28700" y="3041008"/>
            <a:ext cx="15310184" cy="718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999" dirty="0" smtClean="0">
                <a:solidFill>
                  <a:srgbClr val="490242"/>
                </a:solidFill>
                <a:latin typeface="Open Sans"/>
              </a:rPr>
              <a:t>- É </a:t>
            </a:r>
            <a:r>
              <a:rPr lang="en-US" sz="3999" dirty="0">
                <a:solidFill>
                  <a:srgbClr val="490242"/>
                </a:solidFill>
                <a:latin typeface="Open Sans"/>
              </a:rPr>
              <a:t>a </a:t>
            </a:r>
            <a:r>
              <a:rPr lang="en-US" sz="3999" dirty="0" err="1">
                <a:solidFill>
                  <a:srgbClr val="490242"/>
                </a:solidFill>
                <a:latin typeface="Open Sans"/>
              </a:rPr>
              <a:t>interação</a:t>
            </a:r>
            <a:r>
              <a:rPr lang="en-US" sz="3999" dirty="0">
                <a:solidFill>
                  <a:srgbClr val="490242"/>
                </a:solidFill>
                <a:latin typeface="Open Sans"/>
              </a:rPr>
              <a:t> entre o </a:t>
            </a:r>
            <a:r>
              <a:rPr lang="en-US" sz="3999" b="1" dirty="0" err="1">
                <a:solidFill>
                  <a:srgbClr val="490242"/>
                </a:solidFill>
                <a:latin typeface="Open Sans"/>
              </a:rPr>
              <a:t>feto</a:t>
            </a:r>
            <a:r>
              <a:rPr lang="en-US" sz="3999" dirty="0">
                <a:solidFill>
                  <a:srgbClr val="490242"/>
                </a:solidFill>
                <a:latin typeface="Open Sans"/>
              </a:rPr>
              <a:t> e o </a:t>
            </a:r>
            <a:r>
              <a:rPr lang="en-US" sz="3999" b="1" dirty="0" err="1">
                <a:solidFill>
                  <a:srgbClr val="490242"/>
                </a:solidFill>
                <a:latin typeface="Open Sans"/>
              </a:rPr>
              <a:t>útero</a:t>
            </a:r>
            <a:r>
              <a:rPr lang="en-US" sz="3999" b="1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999" b="1" dirty="0" err="1">
                <a:solidFill>
                  <a:srgbClr val="490242"/>
                </a:solidFill>
                <a:latin typeface="Open Sans"/>
              </a:rPr>
              <a:t>materno</a:t>
            </a:r>
            <a:r>
              <a:rPr lang="en-US" sz="3999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999" dirty="0" err="1">
                <a:solidFill>
                  <a:srgbClr val="490242"/>
                </a:solidFill>
                <a:latin typeface="Open Sans"/>
              </a:rPr>
              <a:t>definida</a:t>
            </a:r>
            <a:r>
              <a:rPr lang="en-US" sz="3999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999" dirty="0" err="1">
                <a:solidFill>
                  <a:srgbClr val="490242"/>
                </a:solidFill>
                <a:latin typeface="Open Sans"/>
              </a:rPr>
              <a:t>por</a:t>
            </a:r>
            <a:r>
              <a:rPr lang="en-US" sz="3999" dirty="0">
                <a:solidFill>
                  <a:srgbClr val="490242"/>
                </a:solidFill>
                <a:latin typeface="Open Sans"/>
              </a:rPr>
              <a:t>: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5272135" y="6812201"/>
            <a:ext cx="2580038" cy="2855172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12692097" y="6812201"/>
            <a:ext cx="2580038" cy="2855172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7669777" y="342900"/>
            <a:ext cx="2028030" cy="2028030"/>
          </a:xfrm>
          <a:prstGeom prst="rect">
            <a:avLst/>
          </a:prstGeom>
        </p:spPr>
      </p:pic>
      <p:sp>
        <p:nvSpPr>
          <p:cNvPr id="11" name="Elipse 10"/>
          <p:cNvSpPr/>
          <p:nvPr/>
        </p:nvSpPr>
        <p:spPr>
          <a:xfrm>
            <a:off x="723771" y="5308219"/>
            <a:ext cx="3477379" cy="2484199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500" b="1" dirty="0" smtClean="0">
                <a:solidFill>
                  <a:srgbClr val="430B55"/>
                </a:solidFill>
              </a:rPr>
              <a:t>ATITUDE</a:t>
            </a:r>
            <a:endParaRPr lang="pt-BR" sz="2500" b="1" dirty="0">
              <a:solidFill>
                <a:srgbClr val="430B55"/>
              </a:solidFill>
            </a:endParaRPr>
          </a:p>
        </p:txBody>
      </p:sp>
      <p:sp>
        <p:nvSpPr>
          <p:cNvPr id="12" name="Elipse 11"/>
          <p:cNvSpPr/>
          <p:nvPr/>
        </p:nvSpPr>
        <p:spPr>
          <a:xfrm>
            <a:off x="3459112" y="5466047"/>
            <a:ext cx="3301249" cy="232637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500" b="1" dirty="0" smtClean="0">
                <a:solidFill>
                  <a:srgbClr val="430B55"/>
                </a:solidFill>
              </a:rPr>
              <a:t>SITUAÇ</a:t>
            </a:r>
            <a:r>
              <a:rPr lang="pt-BR" sz="2500" b="1" dirty="0">
                <a:solidFill>
                  <a:srgbClr val="430B55"/>
                </a:solidFill>
              </a:rPr>
              <a:t>Ã</a:t>
            </a:r>
            <a:r>
              <a:rPr lang="pt-BR" sz="2500" b="1" dirty="0" smtClean="0">
                <a:solidFill>
                  <a:srgbClr val="430B55"/>
                </a:solidFill>
              </a:rPr>
              <a:t>O</a:t>
            </a:r>
            <a:endParaRPr lang="pt-BR" sz="2500" b="1" dirty="0">
              <a:solidFill>
                <a:srgbClr val="430B55"/>
              </a:solidFill>
            </a:endParaRPr>
          </a:p>
        </p:txBody>
      </p:sp>
      <p:sp>
        <p:nvSpPr>
          <p:cNvPr id="13" name="Elipse 12"/>
          <p:cNvSpPr/>
          <p:nvPr/>
        </p:nvSpPr>
        <p:spPr>
          <a:xfrm>
            <a:off x="6136790" y="5397815"/>
            <a:ext cx="3301249" cy="239460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500" b="1" dirty="0" smtClean="0">
                <a:solidFill>
                  <a:srgbClr val="430B55"/>
                </a:solidFill>
              </a:rPr>
              <a:t>APRESENTAÇ</a:t>
            </a:r>
            <a:r>
              <a:rPr lang="pt-BR" sz="2500" b="1" dirty="0">
                <a:solidFill>
                  <a:srgbClr val="430B55"/>
                </a:solidFill>
              </a:rPr>
              <a:t>Ã</a:t>
            </a:r>
            <a:r>
              <a:rPr lang="pt-BR" sz="2500" b="1" dirty="0" smtClean="0">
                <a:solidFill>
                  <a:srgbClr val="430B55"/>
                </a:solidFill>
              </a:rPr>
              <a:t>O</a:t>
            </a:r>
            <a:endParaRPr lang="pt-BR" sz="2500" b="1" dirty="0">
              <a:solidFill>
                <a:srgbClr val="430B55"/>
              </a:solidFill>
            </a:endParaRPr>
          </a:p>
        </p:txBody>
      </p:sp>
      <p:sp>
        <p:nvSpPr>
          <p:cNvPr id="14" name="Elipse 13"/>
          <p:cNvSpPr/>
          <p:nvPr/>
        </p:nvSpPr>
        <p:spPr>
          <a:xfrm>
            <a:off x="9067800" y="5397814"/>
            <a:ext cx="3429000" cy="2394603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500" b="1" dirty="0" smtClean="0">
                <a:solidFill>
                  <a:srgbClr val="430B55"/>
                </a:solidFill>
              </a:rPr>
              <a:t>POSIÇ</a:t>
            </a:r>
            <a:r>
              <a:rPr lang="pt-BR" sz="2500" b="1" dirty="0">
                <a:solidFill>
                  <a:srgbClr val="430B55"/>
                </a:solidFill>
              </a:rPr>
              <a:t>Ã</a:t>
            </a:r>
            <a:r>
              <a:rPr lang="pt-BR" sz="2500" b="1" dirty="0" smtClean="0">
                <a:solidFill>
                  <a:srgbClr val="430B55"/>
                </a:solidFill>
              </a:rPr>
              <a:t>O</a:t>
            </a:r>
            <a:endParaRPr lang="pt-BR" sz="2500" b="1" dirty="0">
              <a:solidFill>
                <a:srgbClr val="430B55"/>
              </a:solidFill>
            </a:endParaRPr>
          </a:p>
        </p:txBody>
      </p:sp>
      <p:sp>
        <p:nvSpPr>
          <p:cNvPr id="15" name="TextBox 6"/>
          <p:cNvSpPr txBox="1"/>
          <p:nvPr/>
        </p:nvSpPr>
        <p:spPr>
          <a:xfrm>
            <a:off x="304801" y="88883"/>
            <a:ext cx="4800600" cy="161582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6000" dirty="0" err="1">
                <a:solidFill>
                  <a:srgbClr val="430B55"/>
                </a:solidFill>
                <a:latin typeface="Adam Script"/>
              </a:rPr>
              <a:t>Estática</a:t>
            </a:r>
            <a:r>
              <a:rPr lang="en-US" sz="6000" dirty="0">
                <a:solidFill>
                  <a:srgbClr val="430B55"/>
                </a:solidFill>
                <a:latin typeface="Adam Script"/>
              </a:rPr>
              <a:t> Fetal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604131" y="1948230"/>
            <a:ext cx="17683869" cy="41036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399"/>
              </a:lnSpc>
            </a:pPr>
            <a:r>
              <a:rPr lang="en-US" sz="3500" dirty="0">
                <a:solidFill>
                  <a:srgbClr val="490242"/>
                </a:solidFill>
                <a:latin typeface="Open Sans Italics"/>
              </a:rPr>
              <a:t>      </a:t>
            </a:r>
            <a:r>
              <a:rPr lang="en-US" sz="3500" u="sng" dirty="0" err="1">
                <a:solidFill>
                  <a:srgbClr val="490242"/>
                </a:solidFill>
                <a:latin typeface="Open Sans Bold Italics"/>
              </a:rPr>
              <a:t>Atitude</a:t>
            </a:r>
            <a:r>
              <a:rPr lang="en-US" sz="3500" u="sng" dirty="0">
                <a:solidFill>
                  <a:srgbClr val="490242"/>
                </a:solidFill>
                <a:latin typeface="Open Sans Bold Italics"/>
              </a:rPr>
              <a:t> fetal</a:t>
            </a:r>
            <a:r>
              <a:rPr lang="en-US" sz="3500" dirty="0">
                <a:solidFill>
                  <a:srgbClr val="490242"/>
                </a:solidFill>
                <a:latin typeface="Open Sans Italics"/>
              </a:rPr>
              <a:t>:</a:t>
            </a:r>
          </a:p>
          <a:p>
            <a:pPr>
              <a:lnSpc>
                <a:spcPts val="6399"/>
              </a:lnSpc>
            </a:pPr>
            <a:r>
              <a:rPr lang="en-US" sz="3500" dirty="0">
                <a:solidFill>
                  <a:srgbClr val="490242"/>
                </a:solidFill>
                <a:latin typeface="Open Sans"/>
              </a:rPr>
              <a:t>-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Relação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das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partes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feto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entre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si</a:t>
            </a:r>
            <a:endParaRPr lang="en-US" sz="3500" dirty="0">
              <a:solidFill>
                <a:srgbClr val="490242"/>
              </a:solidFill>
              <a:latin typeface="Open Sans"/>
            </a:endParaRPr>
          </a:p>
          <a:p>
            <a:pPr algn="l">
              <a:lnSpc>
                <a:spcPts val="6399"/>
              </a:lnSpc>
            </a:pPr>
            <a:r>
              <a:rPr lang="en-US" sz="3500" dirty="0">
                <a:solidFill>
                  <a:srgbClr val="490242"/>
                </a:solidFill>
                <a:latin typeface="Open Sans"/>
              </a:rPr>
              <a:t>- É 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maneira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feto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se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adaptar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espaço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uterino</a:t>
            </a:r>
            <a:endParaRPr lang="en-US" sz="3500" dirty="0">
              <a:solidFill>
                <a:srgbClr val="490242"/>
              </a:solidFill>
              <a:latin typeface="Open Sans"/>
            </a:endParaRPr>
          </a:p>
          <a:p>
            <a:pPr>
              <a:lnSpc>
                <a:spcPts val="6399"/>
              </a:lnSpc>
            </a:pPr>
            <a:r>
              <a:rPr lang="en-US" sz="3500" dirty="0">
                <a:solidFill>
                  <a:srgbClr val="490242"/>
                </a:solidFill>
                <a:latin typeface="Open Sans"/>
              </a:rPr>
              <a:t>-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Geralmente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assume 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posição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cabeça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membros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inferiores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levemente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fletidos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coluna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arqueada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para fora,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formando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uma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"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bolinha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"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18129" y="2297633"/>
            <a:ext cx="481263" cy="24063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/>
          <a:srcRect l="41591" t="26406" r="10560" b="40731"/>
          <a:stretch>
            <a:fillRect/>
          </a:stretch>
        </p:blipFill>
        <p:spPr>
          <a:xfrm>
            <a:off x="7760165" y="6185252"/>
            <a:ext cx="9830004" cy="3795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7"/>
          <p:cNvSpPr txBox="1"/>
          <p:nvPr/>
        </p:nvSpPr>
        <p:spPr>
          <a:xfrm>
            <a:off x="16160079" y="9952421"/>
            <a:ext cx="1430089" cy="297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490242"/>
                </a:solidFill>
                <a:latin typeface="Open Sans Light"/>
              </a:rPr>
              <a:t>ZUGAIB, 2015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687656" y="7502734"/>
            <a:ext cx="3648373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490242"/>
                </a:solidFill>
                <a:latin typeface="Open Sans Light"/>
              </a:rPr>
              <a:t>Atitude fetal fletida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3063064" y="6185252"/>
            <a:ext cx="621767" cy="1073962"/>
          </a:xfrm>
          <a:prstGeom prst="rect">
            <a:avLst/>
          </a:prstGeom>
        </p:spPr>
      </p:pic>
      <p:pic>
        <p:nvPicPr>
          <p:cNvPr id="10" name="Picture 10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5714261" y="8473649"/>
            <a:ext cx="621767" cy="1073962"/>
          </a:xfrm>
          <a:prstGeom prst="rect">
            <a:avLst/>
          </a:prstGeom>
        </p:spPr>
      </p:pic>
      <p:sp>
        <p:nvSpPr>
          <p:cNvPr id="11" name="TextBox 6"/>
          <p:cNvSpPr txBox="1"/>
          <p:nvPr/>
        </p:nvSpPr>
        <p:spPr>
          <a:xfrm>
            <a:off x="304800" y="88883"/>
            <a:ext cx="7924799" cy="161582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6000" dirty="0" err="1">
                <a:solidFill>
                  <a:srgbClr val="430B55"/>
                </a:solidFill>
                <a:latin typeface="Adam Script"/>
              </a:rPr>
              <a:t>Estática</a:t>
            </a:r>
            <a:r>
              <a:rPr lang="en-US" sz="6000" dirty="0">
                <a:solidFill>
                  <a:srgbClr val="430B55"/>
                </a:solidFill>
                <a:latin typeface="Adam Script"/>
              </a:rPr>
              <a:t> </a:t>
            </a:r>
            <a:r>
              <a:rPr lang="en-US" sz="6000" dirty="0" smtClean="0">
                <a:solidFill>
                  <a:srgbClr val="430B55"/>
                </a:solidFill>
                <a:latin typeface="Adam Script"/>
              </a:rPr>
              <a:t>Fetal: </a:t>
            </a:r>
            <a:r>
              <a:rPr lang="en-US" sz="6000" dirty="0" err="1" smtClean="0">
                <a:solidFill>
                  <a:srgbClr val="430B55"/>
                </a:solidFill>
                <a:latin typeface="Adam Script"/>
              </a:rPr>
              <a:t>Atitude</a:t>
            </a:r>
            <a:endParaRPr lang="en-US" sz="6000" dirty="0">
              <a:solidFill>
                <a:srgbClr val="430B55"/>
              </a:solidFill>
              <a:latin typeface="Adam Scrip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 l="41827" t="25985" r="14113" b="28513"/>
          <a:stretch>
            <a:fillRect/>
          </a:stretch>
        </p:blipFill>
        <p:spPr>
          <a:xfrm>
            <a:off x="3263727" y="2654303"/>
            <a:ext cx="11324337" cy="6575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4"/>
          <p:cNvSpPr txBox="1"/>
          <p:nvPr/>
        </p:nvSpPr>
        <p:spPr>
          <a:xfrm>
            <a:off x="11905139" y="9229725"/>
            <a:ext cx="2682925" cy="297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490242"/>
                </a:solidFill>
                <a:latin typeface="Open Sans Light"/>
              </a:rPr>
              <a:t>ZUGAIB, FRANCISCO 2015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97367" y="3761304"/>
            <a:ext cx="3068991" cy="10772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 err="1">
                <a:solidFill>
                  <a:srgbClr val="490242"/>
                </a:solidFill>
                <a:latin typeface="Open Sans Bold"/>
              </a:rPr>
              <a:t>Atitude</a:t>
            </a:r>
            <a:r>
              <a:rPr lang="en-US" sz="3000" dirty="0">
                <a:solidFill>
                  <a:srgbClr val="490242"/>
                </a:solidFill>
                <a:latin typeface="Open Sans Bold"/>
              </a:rPr>
              <a:t> fetal </a:t>
            </a:r>
            <a:r>
              <a:rPr lang="en-US" sz="3000" dirty="0" err="1">
                <a:solidFill>
                  <a:srgbClr val="490242"/>
                </a:solidFill>
                <a:latin typeface="Open Sans Bold"/>
              </a:rPr>
              <a:t>fletida</a:t>
            </a:r>
            <a:endParaRPr lang="en-US" sz="3000" dirty="0">
              <a:solidFill>
                <a:srgbClr val="490242"/>
              </a:solidFill>
              <a:latin typeface="Open Sans Bold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21686" y="6883300"/>
            <a:ext cx="3068991" cy="161582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 err="1">
                <a:solidFill>
                  <a:srgbClr val="490242"/>
                </a:solidFill>
                <a:latin typeface="Open Sans Bold"/>
              </a:rPr>
              <a:t>Atitude</a:t>
            </a:r>
            <a:r>
              <a:rPr lang="en-US" sz="3000" dirty="0">
                <a:solidFill>
                  <a:srgbClr val="490242"/>
                </a:solidFill>
                <a:latin typeface="Open Sans Bold"/>
              </a:rPr>
              <a:t> fetal </a:t>
            </a:r>
            <a:r>
              <a:rPr lang="en-US" sz="3000" dirty="0" err="1">
                <a:solidFill>
                  <a:srgbClr val="490242"/>
                </a:solidFill>
                <a:latin typeface="Open Sans Bold"/>
              </a:rPr>
              <a:t>defletida</a:t>
            </a:r>
            <a:r>
              <a:rPr lang="en-US" sz="3000" dirty="0">
                <a:solidFill>
                  <a:srgbClr val="490242"/>
                </a:solidFill>
                <a:latin typeface="Open Sans Bold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 Bold"/>
              </a:rPr>
              <a:t>grau</a:t>
            </a:r>
            <a:r>
              <a:rPr lang="en-US" sz="3000" dirty="0">
                <a:solidFill>
                  <a:srgbClr val="490242"/>
                </a:solidFill>
                <a:latin typeface="Open Sans Bold"/>
              </a:rPr>
              <a:t> II - FRONTE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4588064" y="3210767"/>
            <a:ext cx="3496176" cy="158115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 err="1">
                <a:solidFill>
                  <a:srgbClr val="490242"/>
                </a:solidFill>
                <a:latin typeface="Open Sans Bold"/>
              </a:rPr>
              <a:t>Atitude</a:t>
            </a:r>
            <a:r>
              <a:rPr lang="en-US" sz="3000" dirty="0">
                <a:solidFill>
                  <a:srgbClr val="490242"/>
                </a:solidFill>
                <a:latin typeface="Open Sans Bold"/>
              </a:rPr>
              <a:t> fetal </a:t>
            </a:r>
            <a:r>
              <a:rPr lang="en-US" sz="3000" dirty="0" err="1">
                <a:solidFill>
                  <a:srgbClr val="490242"/>
                </a:solidFill>
                <a:latin typeface="Open Sans Bold"/>
              </a:rPr>
              <a:t>defletida</a:t>
            </a:r>
            <a:r>
              <a:rPr lang="en-US" sz="3000" dirty="0">
                <a:solidFill>
                  <a:srgbClr val="490242"/>
                </a:solidFill>
                <a:latin typeface="Open Sans Bold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 Bold"/>
              </a:rPr>
              <a:t>grau</a:t>
            </a:r>
            <a:r>
              <a:rPr lang="en-US" sz="3000" dirty="0">
                <a:solidFill>
                  <a:srgbClr val="490242"/>
                </a:solidFill>
                <a:latin typeface="Open Sans Bold"/>
              </a:rPr>
              <a:t> I - BREGMA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4661114" y="6883300"/>
            <a:ext cx="3505200" cy="161582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r>
              <a:rPr lang="en-US" sz="3000" dirty="0" err="1">
                <a:solidFill>
                  <a:srgbClr val="490242"/>
                </a:solidFill>
                <a:latin typeface="Open Sans Bold"/>
              </a:rPr>
              <a:t>Atitude</a:t>
            </a:r>
            <a:r>
              <a:rPr lang="en-US" sz="3000" dirty="0">
                <a:solidFill>
                  <a:srgbClr val="490242"/>
                </a:solidFill>
                <a:latin typeface="Open Sans Bold"/>
              </a:rPr>
              <a:t> fetal </a:t>
            </a:r>
            <a:r>
              <a:rPr lang="en-US" sz="3000" dirty="0" err="1">
                <a:solidFill>
                  <a:srgbClr val="490242"/>
                </a:solidFill>
                <a:latin typeface="Open Sans Bold"/>
              </a:rPr>
              <a:t>defletida</a:t>
            </a:r>
            <a:r>
              <a:rPr lang="en-US" sz="3000" dirty="0">
                <a:solidFill>
                  <a:srgbClr val="490242"/>
                </a:solidFill>
                <a:latin typeface="Open Sans Bold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 Bold"/>
              </a:rPr>
              <a:t>grau</a:t>
            </a:r>
            <a:r>
              <a:rPr lang="en-US" sz="3000" dirty="0">
                <a:solidFill>
                  <a:srgbClr val="490242"/>
                </a:solidFill>
                <a:latin typeface="Open Sans Bold"/>
              </a:rPr>
              <a:t> III -  FACE</a:t>
            </a:r>
          </a:p>
        </p:txBody>
      </p:sp>
      <p:sp>
        <p:nvSpPr>
          <p:cNvPr id="11" name="TextBox 6"/>
          <p:cNvSpPr txBox="1"/>
          <p:nvPr/>
        </p:nvSpPr>
        <p:spPr>
          <a:xfrm>
            <a:off x="304800" y="88883"/>
            <a:ext cx="7924799" cy="161582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6000" dirty="0" err="1">
                <a:solidFill>
                  <a:srgbClr val="430B55"/>
                </a:solidFill>
                <a:latin typeface="Adam Script"/>
              </a:rPr>
              <a:t>Estática</a:t>
            </a:r>
            <a:r>
              <a:rPr lang="en-US" sz="6000" dirty="0">
                <a:solidFill>
                  <a:srgbClr val="430B55"/>
                </a:solidFill>
                <a:latin typeface="Adam Script"/>
              </a:rPr>
              <a:t> </a:t>
            </a:r>
            <a:r>
              <a:rPr lang="en-US" sz="6000" dirty="0" smtClean="0">
                <a:solidFill>
                  <a:srgbClr val="430B55"/>
                </a:solidFill>
                <a:latin typeface="Adam Script"/>
              </a:rPr>
              <a:t>Fetal: </a:t>
            </a:r>
            <a:r>
              <a:rPr lang="en-US" sz="6000" dirty="0" err="1" smtClean="0">
                <a:solidFill>
                  <a:srgbClr val="430B55"/>
                </a:solidFill>
                <a:latin typeface="Adam Script"/>
              </a:rPr>
              <a:t>Atitude</a:t>
            </a:r>
            <a:endParaRPr lang="en-US" sz="6000" dirty="0">
              <a:solidFill>
                <a:srgbClr val="430B55"/>
              </a:solidFill>
              <a:latin typeface="Adam Scrip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658760" y="2265549"/>
            <a:ext cx="16280069" cy="24622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399"/>
              </a:lnSpc>
            </a:pPr>
            <a:r>
              <a:rPr lang="en-US" sz="3500" dirty="0">
                <a:solidFill>
                  <a:srgbClr val="490242"/>
                </a:solidFill>
                <a:latin typeface="Open Sans Italics"/>
              </a:rPr>
              <a:t>   </a:t>
            </a:r>
            <a:r>
              <a:rPr lang="en-US" sz="3500" dirty="0">
                <a:solidFill>
                  <a:srgbClr val="490242"/>
                </a:solidFill>
                <a:latin typeface="Open Sans Bold Italics"/>
              </a:rPr>
              <a:t>   </a:t>
            </a:r>
            <a:r>
              <a:rPr lang="en-US" sz="3500" u="sng" dirty="0" err="1">
                <a:solidFill>
                  <a:srgbClr val="490242"/>
                </a:solidFill>
                <a:latin typeface="Open Sans Bold Italics"/>
              </a:rPr>
              <a:t>Situação</a:t>
            </a:r>
            <a:r>
              <a:rPr lang="en-US" sz="3500" u="sng" dirty="0">
                <a:solidFill>
                  <a:srgbClr val="490242"/>
                </a:solidFill>
                <a:latin typeface="Open Sans Bold Italics"/>
              </a:rPr>
              <a:t> fetal:</a:t>
            </a:r>
          </a:p>
          <a:p>
            <a:pPr>
              <a:lnSpc>
                <a:spcPts val="6399"/>
              </a:lnSpc>
            </a:pPr>
            <a:r>
              <a:rPr lang="en-US" sz="3500" dirty="0">
                <a:solidFill>
                  <a:srgbClr val="490242"/>
                </a:solidFill>
                <a:latin typeface="Open Sans"/>
              </a:rPr>
              <a:t>-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Relação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entre 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maior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eixo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feto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(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coluna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) com 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maior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eixo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útero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(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coluna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materna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)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418129" y="2635945"/>
            <a:ext cx="481263" cy="240632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4768797" y="5552574"/>
            <a:ext cx="1601031" cy="4114800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rot="-3045100">
            <a:off x="14183117" y="6072712"/>
            <a:ext cx="1917384" cy="3074523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6427021" y="5262749"/>
            <a:ext cx="2716979" cy="8079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dirty="0" err="1">
                <a:solidFill>
                  <a:srgbClr val="490242"/>
                </a:solidFill>
                <a:latin typeface="Adam Script"/>
              </a:rPr>
              <a:t>ou</a:t>
            </a:r>
            <a:r>
              <a:rPr lang="en-US" sz="4500" dirty="0">
                <a:solidFill>
                  <a:srgbClr val="490242"/>
                </a:solidFill>
                <a:latin typeface="Adam Script"/>
              </a:rPr>
              <a:t> </a:t>
            </a:r>
            <a:r>
              <a:rPr lang="en-US" sz="4500" dirty="0" err="1">
                <a:solidFill>
                  <a:srgbClr val="490242"/>
                </a:solidFill>
                <a:latin typeface="Adam Script"/>
              </a:rPr>
              <a:t>seja</a:t>
            </a:r>
            <a:r>
              <a:rPr lang="en-US" sz="4500" dirty="0">
                <a:solidFill>
                  <a:srgbClr val="490242"/>
                </a:solidFill>
                <a:latin typeface="Adam Script"/>
              </a:rPr>
              <a:t>...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09921" y="7095624"/>
            <a:ext cx="10234201" cy="85725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rtlCol="0" anchor="t">
            <a:spAutoFit/>
          </a:bodyPr>
          <a:lstStyle/>
          <a:p>
            <a:pPr>
              <a:lnSpc>
                <a:spcPts val="7200"/>
              </a:lnSpc>
            </a:pPr>
            <a:r>
              <a:rPr lang="en-US" sz="4500" b="1" dirty="0">
                <a:solidFill>
                  <a:srgbClr val="490242"/>
                </a:solidFill>
                <a:latin typeface="Open Sans Italics"/>
              </a:rPr>
              <a:t>   </a:t>
            </a:r>
            <a:r>
              <a:rPr lang="en-US" sz="4500" b="1" dirty="0" err="1">
                <a:solidFill>
                  <a:srgbClr val="490242"/>
                </a:solidFill>
                <a:latin typeface="Open Sans Italics"/>
              </a:rPr>
              <a:t>Relação</a:t>
            </a:r>
            <a:r>
              <a:rPr lang="en-US" sz="4500" b="1" dirty="0">
                <a:solidFill>
                  <a:srgbClr val="490242"/>
                </a:solidFill>
                <a:latin typeface="Open Sans Italics"/>
              </a:rPr>
              <a:t> </a:t>
            </a:r>
            <a:r>
              <a:rPr lang="en-US" sz="4500" b="1" dirty="0" err="1">
                <a:solidFill>
                  <a:srgbClr val="490242"/>
                </a:solidFill>
                <a:latin typeface="Open Sans Italics"/>
              </a:rPr>
              <a:t>coluna</a:t>
            </a:r>
            <a:r>
              <a:rPr lang="en-US" sz="4500" b="1" dirty="0">
                <a:solidFill>
                  <a:srgbClr val="490242"/>
                </a:solidFill>
                <a:latin typeface="Open Sans Italics"/>
              </a:rPr>
              <a:t> fetal X </a:t>
            </a:r>
            <a:r>
              <a:rPr lang="en-US" sz="4500" b="1" dirty="0" err="1">
                <a:solidFill>
                  <a:srgbClr val="490242"/>
                </a:solidFill>
                <a:latin typeface="Open Sans Italics"/>
              </a:rPr>
              <a:t>coluna</a:t>
            </a:r>
            <a:r>
              <a:rPr lang="en-US" sz="4500" b="1" dirty="0">
                <a:solidFill>
                  <a:srgbClr val="490242"/>
                </a:solidFill>
                <a:latin typeface="Open Sans Italics"/>
              </a:rPr>
              <a:t> </a:t>
            </a:r>
            <a:r>
              <a:rPr lang="en-US" sz="4500" b="1" dirty="0" err="1">
                <a:solidFill>
                  <a:srgbClr val="490242"/>
                </a:solidFill>
                <a:latin typeface="Open Sans Italics"/>
              </a:rPr>
              <a:t>materna</a:t>
            </a:r>
            <a:endParaRPr lang="en-US" sz="4500" b="1" dirty="0">
              <a:solidFill>
                <a:srgbClr val="490242"/>
              </a:solidFill>
              <a:latin typeface="Open Sans Italics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304800" y="88883"/>
            <a:ext cx="8839200" cy="161582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6000" dirty="0" err="1">
                <a:solidFill>
                  <a:srgbClr val="430B55"/>
                </a:solidFill>
                <a:latin typeface="Adam Script"/>
              </a:rPr>
              <a:t>Estática</a:t>
            </a:r>
            <a:r>
              <a:rPr lang="en-US" sz="6000" dirty="0">
                <a:solidFill>
                  <a:srgbClr val="430B55"/>
                </a:solidFill>
                <a:latin typeface="Adam Script"/>
              </a:rPr>
              <a:t> </a:t>
            </a:r>
            <a:r>
              <a:rPr lang="en-US" sz="6000" dirty="0" smtClean="0">
                <a:solidFill>
                  <a:srgbClr val="430B55"/>
                </a:solidFill>
                <a:latin typeface="Adam Script"/>
              </a:rPr>
              <a:t>Fetal: </a:t>
            </a:r>
            <a:r>
              <a:rPr lang="en-US" sz="6000" dirty="0" err="1" smtClean="0">
                <a:solidFill>
                  <a:srgbClr val="430B55"/>
                </a:solidFill>
                <a:latin typeface="Adam Script"/>
              </a:rPr>
              <a:t>Situa</a:t>
            </a:r>
            <a:r>
              <a:rPr lang="en-US" sz="6000" dirty="0" err="1" smtClean="0">
                <a:solidFill>
                  <a:srgbClr val="430B55"/>
                </a:solidFill>
                <a:latin typeface="Adam Script" panose="020B0604020202020204" charset="-78"/>
                <a:cs typeface="Adam Script" panose="020B0604020202020204" charset="-78"/>
              </a:rPr>
              <a:t>ç</a:t>
            </a:r>
            <a:r>
              <a:rPr lang="en-US" sz="6000" dirty="0" err="1">
                <a:solidFill>
                  <a:srgbClr val="490242"/>
                </a:solidFill>
                <a:latin typeface="Adam Script" panose="020B0604020202020204" charset="-78"/>
                <a:cs typeface="Adam Script" panose="020B0604020202020204" charset="-78"/>
              </a:rPr>
              <a:t>ã</a:t>
            </a:r>
            <a:r>
              <a:rPr lang="en-US" sz="6000" dirty="0" err="1" smtClean="0">
                <a:solidFill>
                  <a:srgbClr val="430B55"/>
                </a:solidFill>
                <a:latin typeface="Adam Script"/>
              </a:rPr>
              <a:t>o</a:t>
            </a:r>
            <a:endParaRPr lang="en-US" sz="6000" dirty="0">
              <a:solidFill>
                <a:srgbClr val="430B55"/>
              </a:solidFill>
              <a:latin typeface="Adam Scrip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 rotWithShape="1">
          <a:blip r:embed="rId4"/>
          <a:srcRect l="43427" t="25142" r="34484" b="40731"/>
          <a:stretch/>
        </p:blipFill>
        <p:spPr>
          <a:xfrm>
            <a:off x="11430000" y="3695700"/>
            <a:ext cx="6544344" cy="5684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5"/>
          <p:cNvSpPr txBox="1"/>
          <p:nvPr/>
        </p:nvSpPr>
        <p:spPr>
          <a:xfrm>
            <a:off x="16544255" y="9418489"/>
            <a:ext cx="1430089" cy="297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490242"/>
                </a:solidFill>
                <a:latin typeface="Open Sans Light"/>
              </a:rPr>
              <a:t>ZUGAIB, 2015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93287" y="1951165"/>
            <a:ext cx="481263" cy="240632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393286" y="1594316"/>
            <a:ext cx="10960514" cy="75020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519"/>
              </a:lnSpc>
            </a:pPr>
            <a:r>
              <a:rPr lang="en-US" sz="3000" dirty="0">
                <a:solidFill>
                  <a:srgbClr val="490242"/>
                </a:solidFill>
                <a:latin typeface="Open Sans"/>
              </a:rPr>
              <a:t>       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Existem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3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tipos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de </a:t>
            </a:r>
            <a:r>
              <a:rPr lang="en-US" sz="3000" b="1" dirty="0" err="1">
                <a:solidFill>
                  <a:srgbClr val="490242"/>
                </a:solidFill>
                <a:latin typeface="Open Sans"/>
              </a:rPr>
              <a:t>situação</a:t>
            </a:r>
            <a:r>
              <a:rPr lang="en-US" sz="3000" b="1" dirty="0">
                <a:solidFill>
                  <a:srgbClr val="490242"/>
                </a:solidFill>
                <a:latin typeface="Open Sans"/>
              </a:rPr>
              <a:t> fetal</a:t>
            </a:r>
            <a:r>
              <a:rPr lang="en-US" sz="3000" dirty="0" smtClean="0">
                <a:solidFill>
                  <a:srgbClr val="490242"/>
                </a:solidFill>
                <a:latin typeface="Open Sans"/>
              </a:rPr>
              <a:t>:</a:t>
            </a:r>
            <a:endParaRPr lang="en-US" sz="3000" dirty="0">
              <a:solidFill>
                <a:srgbClr val="490242"/>
              </a:solidFill>
              <a:latin typeface="Open Sans"/>
            </a:endParaRPr>
          </a:p>
          <a:p>
            <a:pPr algn="just">
              <a:lnSpc>
                <a:spcPts val="6519"/>
              </a:lnSpc>
            </a:pPr>
            <a:r>
              <a:rPr lang="en-US" sz="3000" dirty="0" smtClean="0">
                <a:solidFill>
                  <a:srgbClr val="490242"/>
                </a:solidFill>
                <a:latin typeface="Open Sans"/>
              </a:rPr>
              <a:t> - </a:t>
            </a:r>
            <a:r>
              <a:rPr lang="en-US" sz="3000" dirty="0" smtClean="0">
                <a:solidFill>
                  <a:srgbClr val="490242"/>
                </a:solidFill>
                <a:latin typeface="Open Sans Bold"/>
              </a:rPr>
              <a:t>Longitudinal</a:t>
            </a:r>
            <a:r>
              <a:rPr lang="en-US" sz="30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(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coluna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feto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alinhado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a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coluna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materna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): </a:t>
            </a:r>
            <a:endParaRPr lang="en-US" sz="3000" dirty="0" smtClean="0">
              <a:solidFill>
                <a:srgbClr val="490242"/>
              </a:solidFill>
              <a:latin typeface="Open Sans"/>
            </a:endParaRPr>
          </a:p>
          <a:p>
            <a:pPr algn="just">
              <a:lnSpc>
                <a:spcPts val="6519"/>
              </a:lnSpc>
            </a:pPr>
            <a:r>
              <a:rPr lang="en-US" sz="3000" dirty="0" err="1" smtClean="0">
                <a:solidFill>
                  <a:srgbClr val="490242"/>
                </a:solidFill>
                <a:latin typeface="Open Sans"/>
              </a:rPr>
              <a:t>pode</a:t>
            </a:r>
            <a:r>
              <a:rPr lang="en-US" sz="30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 smtClean="0">
                <a:solidFill>
                  <a:srgbClr val="490242"/>
                </a:solidFill>
                <a:latin typeface="Open Sans"/>
              </a:rPr>
              <a:t>ser</a:t>
            </a:r>
            <a:r>
              <a:rPr lang="en-US" sz="3000" dirty="0" smtClean="0">
                <a:solidFill>
                  <a:srgbClr val="490242"/>
                </a:solidFill>
                <a:latin typeface="Open Sans"/>
              </a:rPr>
              <a:t>: - </a:t>
            </a:r>
            <a:r>
              <a:rPr lang="en-US" sz="3000" b="1" dirty="0" err="1">
                <a:solidFill>
                  <a:srgbClr val="490242"/>
                </a:solidFill>
                <a:latin typeface="Open Sans Italics"/>
              </a:rPr>
              <a:t>cefálica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(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cabeça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pra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baixo</a:t>
            </a:r>
            <a:r>
              <a:rPr lang="en-US" sz="3000" dirty="0" smtClean="0">
                <a:solidFill>
                  <a:srgbClr val="490242"/>
                </a:solidFill>
                <a:latin typeface="Open Sans"/>
              </a:rPr>
              <a:t>)</a:t>
            </a:r>
          </a:p>
          <a:p>
            <a:pPr algn="just">
              <a:lnSpc>
                <a:spcPts val="6519"/>
              </a:lnSpc>
            </a:pPr>
            <a:r>
              <a:rPr lang="en-US" sz="3000" dirty="0" smtClean="0">
                <a:solidFill>
                  <a:srgbClr val="490242"/>
                </a:solidFill>
                <a:latin typeface="Open Sans"/>
              </a:rPr>
              <a:t>                  - </a:t>
            </a:r>
            <a:r>
              <a:rPr lang="en-US" sz="3000" b="1" dirty="0" err="1">
                <a:solidFill>
                  <a:srgbClr val="490242"/>
                </a:solidFill>
                <a:latin typeface="Open Sans Italics"/>
              </a:rPr>
              <a:t>pélvica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(de </a:t>
            </a:r>
            <a:r>
              <a:rPr lang="en-US" sz="3000" dirty="0" err="1" smtClean="0">
                <a:solidFill>
                  <a:srgbClr val="490242"/>
                </a:solidFill>
                <a:latin typeface="Open Sans"/>
              </a:rPr>
              <a:t>nádegas</a:t>
            </a:r>
            <a:r>
              <a:rPr lang="en-US" sz="30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ou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 smtClean="0">
                <a:solidFill>
                  <a:srgbClr val="490242"/>
                </a:solidFill>
                <a:latin typeface="Open Sans"/>
              </a:rPr>
              <a:t>pé</a:t>
            </a:r>
            <a:r>
              <a:rPr lang="en-US" sz="3000" dirty="0" smtClean="0">
                <a:solidFill>
                  <a:srgbClr val="490242"/>
                </a:solidFill>
                <a:latin typeface="Open Sans"/>
              </a:rPr>
              <a:t>)</a:t>
            </a:r>
          </a:p>
          <a:p>
            <a:pPr algn="just">
              <a:lnSpc>
                <a:spcPts val="6519"/>
              </a:lnSpc>
            </a:pPr>
            <a:endParaRPr lang="en-US" sz="3000" dirty="0" smtClean="0">
              <a:solidFill>
                <a:srgbClr val="490242"/>
              </a:solidFill>
              <a:latin typeface="Open Sans"/>
            </a:endParaRPr>
          </a:p>
          <a:p>
            <a:pPr algn="just">
              <a:lnSpc>
                <a:spcPts val="6519"/>
              </a:lnSpc>
            </a:pPr>
            <a:r>
              <a:rPr lang="en-US" sz="3000" dirty="0" smtClean="0">
                <a:solidFill>
                  <a:srgbClr val="490242"/>
                </a:solidFill>
                <a:latin typeface="Open Sans Bold"/>
              </a:rPr>
              <a:t>- </a:t>
            </a:r>
            <a:r>
              <a:rPr lang="en-US" sz="3000" dirty="0" err="1" smtClean="0">
                <a:solidFill>
                  <a:srgbClr val="490242"/>
                </a:solidFill>
                <a:latin typeface="Open Sans Bold"/>
              </a:rPr>
              <a:t>Oblíqua</a:t>
            </a:r>
            <a:r>
              <a:rPr lang="en-US" sz="30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(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coluna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feto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inclinada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referente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ao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eixo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da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coluna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materna</a:t>
            </a:r>
            <a:r>
              <a:rPr lang="en-US" sz="3000" dirty="0" smtClean="0">
                <a:solidFill>
                  <a:srgbClr val="490242"/>
                </a:solidFill>
                <a:latin typeface="Open Sans"/>
              </a:rPr>
              <a:t>)</a:t>
            </a:r>
          </a:p>
          <a:p>
            <a:pPr algn="just">
              <a:lnSpc>
                <a:spcPts val="6519"/>
              </a:lnSpc>
            </a:pPr>
            <a:endParaRPr lang="en-US" sz="3000" dirty="0">
              <a:solidFill>
                <a:srgbClr val="490242"/>
              </a:solidFill>
              <a:latin typeface="Open Sans"/>
            </a:endParaRPr>
          </a:p>
          <a:p>
            <a:pPr algn="just">
              <a:lnSpc>
                <a:spcPts val="6519"/>
              </a:lnSpc>
            </a:pPr>
            <a:r>
              <a:rPr lang="en-US" sz="3000" dirty="0" smtClean="0">
                <a:solidFill>
                  <a:srgbClr val="490242"/>
                </a:solidFill>
                <a:latin typeface="Open Sans"/>
              </a:rPr>
              <a:t>- </a:t>
            </a:r>
            <a:r>
              <a:rPr lang="en-US" sz="3000" dirty="0" err="1" smtClean="0">
                <a:solidFill>
                  <a:srgbClr val="490242"/>
                </a:solidFill>
                <a:latin typeface="Open Sans Bold"/>
              </a:rPr>
              <a:t>Transversa</a:t>
            </a:r>
            <a:r>
              <a:rPr lang="en-US" sz="30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(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coluna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fetal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atravessada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a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coluna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materna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)</a:t>
            </a:r>
          </a:p>
        </p:txBody>
      </p:sp>
      <p:sp>
        <p:nvSpPr>
          <p:cNvPr id="8" name="TextBox 6"/>
          <p:cNvSpPr txBox="1"/>
          <p:nvPr/>
        </p:nvSpPr>
        <p:spPr>
          <a:xfrm>
            <a:off x="304800" y="88883"/>
            <a:ext cx="8839200" cy="161582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6000" dirty="0" err="1">
                <a:solidFill>
                  <a:srgbClr val="430B55"/>
                </a:solidFill>
                <a:latin typeface="Adam Script"/>
              </a:rPr>
              <a:t>Estática</a:t>
            </a:r>
            <a:r>
              <a:rPr lang="en-US" sz="6000" dirty="0">
                <a:solidFill>
                  <a:srgbClr val="430B55"/>
                </a:solidFill>
                <a:latin typeface="Adam Script"/>
              </a:rPr>
              <a:t> </a:t>
            </a:r>
            <a:r>
              <a:rPr lang="en-US" sz="6000" dirty="0" smtClean="0">
                <a:solidFill>
                  <a:srgbClr val="430B55"/>
                </a:solidFill>
                <a:latin typeface="Adam Script"/>
              </a:rPr>
              <a:t>Fetal: </a:t>
            </a:r>
            <a:r>
              <a:rPr lang="en-US" sz="6000" dirty="0" err="1" smtClean="0">
                <a:solidFill>
                  <a:srgbClr val="430B55"/>
                </a:solidFill>
                <a:latin typeface="Adam Script"/>
              </a:rPr>
              <a:t>Situa</a:t>
            </a:r>
            <a:r>
              <a:rPr lang="en-US" sz="6000" dirty="0" err="1" smtClean="0">
                <a:solidFill>
                  <a:srgbClr val="430B55"/>
                </a:solidFill>
                <a:latin typeface="Adam Script" panose="020B0604020202020204" charset="-78"/>
                <a:cs typeface="Adam Script" panose="020B0604020202020204" charset="-78"/>
              </a:rPr>
              <a:t>ç</a:t>
            </a:r>
            <a:r>
              <a:rPr lang="en-US" sz="6000" dirty="0" err="1">
                <a:solidFill>
                  <a:srgbClr val="490242"/>
                </a:solidFill>
                <a:latin typeface="Adam Script" panose="020B0604020202020204" charset="-78"/>
                <a:cs typeface="Adam Script" panose="020B0604020202020204" charset="-78"/>
              </a:rPr>
              <a:t>ã</a:t>
            </a:r>
            <a:r>
              <a:rPr lang="en-US" sz="6000" dirty="0" err="1" smtClean="0">
                <a:solidFill>
                  <a:srgbClr val="430B55"/>
                </a:solidFill>
                <a:latin typeface="Adam Script"/>
              </a:rPr>
              <a:t>o</a:t>
            </a:r>
            <a:endParaRPr lang="en-US" sz="6000" dirty="0">
              <a:solidFill>
                <a:srgbClr val="430B55"/>
              </a:solidFill>
              <a:latin typeface="Adam Scrip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95458" y="2390437"/>
            <a:ext cx="481263" cy="24063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43959" t="25563" r="38985" b="52106"/>
          <a:stretch>
            <a:fillRect/>
          </a:stretch>
        </p:blipFill>
        <p:spPr>
          <a:xfrm>
            <a:off x="788068" y="5657215"/>
            <a:ext cx="5271194" cy="3880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l="43722" t="33147" r="39696" b="34832"/>
          <a:stretch>
            <a:fillRect/>
          </a:stretch>
        </p:blipFill>
        <p:spPr>
          <a:xfrm>
            <a:off x="7848262" y="5482138"/>
            <a:ext cx="3908307" cy="42433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7"/>
          <a:srcRect l="45144" t="43680" r="38748" b="32304"/>
          <a:stretch>
            <a:fillRect/>
          </a:stretch>
        </p:blipFill>
        <p:spPr>
          <a:xfrm>
            <a:off x="13359081" y="5856766"/>
            <a:ext cx="4615264" cy="3868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7"/>
          <p:cNvSpPr txBox="1"/>
          <p:nvPr/>
        </p:nvSpPr>
        <p:spPr>
          <a:xfrm>
            <a:off x="189664" y="101189"/>
            <a:ext cx="9792536" cy="161582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6000" dirty="0" err="1">
                <a:solidFill>
                  <a:srgbClr val="430B55"/>
                </a:solidFill>
                <a:latin typeface="Adam Script"/>
              </a:rPr>
              <a:t>Estática</a:t>
            </a:r>
            <a:r>
              <a:rPr lang="en-US" sz="6000" dirty="0">
                <a:solidFill>
                  <a:srgbClr val="430B55"/>
                </a:solidFill>
                <a:latin typeface="Adam Script"/>
              </a:rPr>
              <a:t> </a:t>
            </a:r>
            <a:r>
              <a:rPr lang="en-US" sz="6000" dirty="0" smtClean="0">
                <a:solidFill>
                  <a:srgbClr val="430B55"/>
                </a:solidFill>
                <a:latin typeface="Adam Script"/>
              </a:rPr>
              <a:t>Fetal: </a:t>
            </a:r>
            <a:r>
              <a:rPr lang="en-US" sz="6000" dirty="0" err="1" smtClean="0">
                <a:solidFill>
                  <a:srgbClr val="430B55"/>
                </a:solidFill>
                <a:latin typeface="Adam Script"/>
              </a:rPr>
              <a:t>Apresentaç</a:t>
            </a:r>
            <a:r>
              <a:rPr lang="en-US" sz="6000" dirty="0" err="1" smtClean="0">
                <a:solidFill>
                  <a:srgbClr val="490242"/>
                </a:solidFill>
                <a:latin typeface="Adam Script" panose="020B0604020202020204" charset="-78"/>
                <a:cs typeface="Adam Script" panose="020B0604020202020204" charset="-78"/>
              </a:rPr>
              <a:t>ão</a:t>
            </a:r>
            <a:endParaRPr lang="en-US" sz="6000" dirty="0">
              <a:solidFill>
                <a:srgbClr val="430B55"/>
              </a:solidFill>
              <a:latin typeface="Adam Script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95458" y="2204244"/>
            <a:ext cx="16897867" cy="2872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599"/>
              </a:lnSpc>
            </a:pPr>
            <a:r>
              <a:rPr lang="en-US" sz="3500" dirty="0">
                <a:solidFill>
                  <a:srgbClr val="490242"/>
                </a:solidFill>
                <a:latin typeface="Open Sans"/>
              </a:rPr>
              <a:t>      </a:t>
            </a:r>
            <a:r>
              <a:rPr lang="en-US" sz="3500" u="sng" dirty="0" err="1">
                <a:solidFill>
                  <a:srgbClr val="490242"/>
                </a:solidFill>
                <a:latin typeface="Open Sans Bold Italics"/>
              </a:rPr>
              <a:t>Apresentação</a:t>
            </a:r>
            <a:r>
              <a:rPr lang="en-US" sz="3500" u="sng" dirty="0">
                <a:solidFill>
                  <a:srgbClr val="490242"/>
                </a:solidFill>
                <a:latin typeface="Open Sans Bold Italics"/>
              </a:rPr>
              <a:t> fetal:</a:t>
            </a:r>
          </a:p>
          <a:p>
            <a:pPr>
              <a:lnSpc>
                <a:spcPts val="5599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- É 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a parte do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feto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que se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encontra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primeiro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na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bacia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materna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ou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seja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a parte fetal que </a:t>
            </a:r>
            <a:r>
              <a:rPr lang="en-US" sz="3500" dirty="0" err="1">
                <a:solidFill>
                  <a:srgbClr val="490242"/>
                </a:solidFill>
                <a:latin typeface="Open Sans Bold"/>
              </a:rPr>
              <a:t>nascerá</a:t>
            </a:r>
            <a:r>
              <a:rPr lang="en-US" sz="3500" dirty="0">
                <a:solidFill>
                  <a:srgbClr val="490242"/>
                </a:solidFill>
                <a:latin typeface="Open Sans Bold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 Bold"/>
              </a:rPr>
              <a:t>primeiro</a:t>
            </a:r>
            <a:endParaRPr lang="en-US" sz="3500" dirty="0">
              <a:solidFill>
                <a:srgbClr val="490242"/>
              </a:solidFill>
              <a:latin typeface="Open Sans Bold"/>
            </a:endParaRPr>
          </a:p>
          <a:p>
            <a:pPr algn="l">
              <a:lnSpc>
                <a:spcPts val="5599"/>
              </a:lnSpc>
            </a:pPr>
            <a:endParaRPr lang="en-US" sz="3500" dirty="0">
              <a:solidFill>
                <a:srgbClr val="490242"/>
              </a:solidFill>
              <a:latin typeface="Open Sans Bold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571401" y="4901748"/>
            <a:ext cx="1704529" cy="58039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490242"/>
                </a:solidFill>
                <a:latin typeface="Open Sans Light Bold"/>
              </a:rPr>
              <a:t>Cefálica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9043318" y="4819967"/>
            <a:ext cx="1700882" cy="61555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 err="1">
                <a:solidFill>
                  <a:srgbClr val="490242"/>
                </a:solidFill>
                <a:latin typeface="Open Sans Light Bold"/>
              </a:rPr>
              <a:t>Pélvica</a:t>
            </a:r>
            <a:endParaRPr lang="en-US" sz="3399" dirty="0">
              <a:solidFill>
                <a:srgbClr val="490242"/>
              </a:solidFill>
              <a:latin typeface="Open Sans Light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13657094" y="5076825"/>
            <a:ext cx="3824436" cy="58039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 err="1">
                <a:solidFill>
                  <a:srgbClr val="490242"/>
                </a:solidFill>
                <a:latin typeface="Open Sans Light Bold"/>
              </a:rPr>
              <a:t>Córmica</a:t>
            </a:r>
            <a:r>
              <a:rPr lang="en-US" sz="3399" dirty="0">
                <a:solidFill>
                  <a:srgbClr val="490242"/>
                </a:solidFill>
                <a:latin typeface="Open Sans Light Bold"/>
              </a:rPr>
              <a:t> (</a:t>
            </a:r>
            <a:r>
              <a:rPr lang="en-US" sz="3399" dirty="0" err="1">
                <a:solidFill>
                  <a:srgbClr val="490242"/>
                </a:solidFill>
                <a:latin typeface="Open Sans Light Bold"/>
              </a:rPr>
              <a:t>ombros</a:t>
            </a:r>
            <a:r>
              <a:rPr lang="en-US" sz="3399" dirty="0">
                <a:solidFill>
                  <a:srgbClr val="490242"/>
                </a:solidFill>
                <a:latin typeface="Open Sans Light Bold"/>
              </a:rPr>
              <a:t>)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5291420" y="9696868"/>
            <a:ext cx="2682925" cy="297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490242"/>
                </a:solidFill>
                <a:latin typeface="Open Sans Light"/>
              </a:rPr>
              <a:t>ZUGAIB, FRANCISCO 2015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073645" y="9782593"/>
            <a:ext cx="2682925" cy="297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490242"/>
                </a:solidFill>
                <a:latin typeface="Open Sans Light"/>
              </a:rPr>
              <a:t>ZUGAIB, FRANCISCO 2015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376337" y="9518349"/>
            <a:ext cx="2682925" cy="297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490242"/>
                </a:solidFill>
                <a:latin typeface="Open Sans Light"/>
              </a:rPr>
              <a:t>ZUGAIB, FRANCISCO 2015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547437" y="2635945"/>
            <a:ext cx="481263" cy="240632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755642" y="2324100"/>
            <a:ext cx="16897867" cy="59246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559"/>
              </a:lnSpc>
            </a:pPr>
            <a:r>
              <a:rPr lang="en-US" sz="3500" dirty="0">
                <a:solidFill>
                  <a:srgbClr val="490242"/>
                </a:solidFill>
                <a:latin typeface="Open Sans"/>
              </a:rPr>
              <a:t>     </a:t>
            </a:r>
            <a:r>
              <a:rPr lang="en-US" sz="3500" u="sng" dirty="0" err="1">
                <a:solidFill>
                  <a:srgbClr val="490242"/>
                </a:solidFill>
                <a:latin typeface="Open Sans Bold Italics"/>
              </a:rPr>
              <a:t>Posição</a:t>
            </a:r>
            <a:r>
              <a:rPr lang="en-US" sz="3500" u="sng" dirty="0">
                <a:solidFill>
                  <a:srgbClr val="490242"/>
                </a:solidFill>
                <a:latin typeface="Open Sans Bold Italics"/>
              </a:rPr>
              <a:t> fetal:</a:t>
            </a:r>
          </a:p>
          <a:p>
            <a:pPr>
              <a:lnSpc>
                <a:spcPts val="6559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-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Em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suma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é 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maneira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como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corpo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e 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cabeça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feto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estão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alinhados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na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pelve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materna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.</a:t>
            </a:r>
          </a:p>
          <a:p>
            <a:pPr>
              <a:lnSpc>
                <a:spcPts val="6559"/>
              </a:lnSpc>
            </a:pPr>
            <a:endParaRPr lang="en-US" sz="3500" dirty="0">
              <a:solidFill>
                <a:srgbClr val="490242"/>
              </a:solidFill>
              <a:latin typeface="Open Sans"/>
            </a:endParaRPr>
          </a:p>
          <a:p>
            <a:pPr algn="l">
              <a:lnSpc>
                <a:spcPts val="6559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- Durante 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parto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é natural que 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feto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vá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girando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mudando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posição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cabeça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em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relação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pelve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materna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isto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ocorre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para que 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feto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adapte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-se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aos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diâmetros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presentes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em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cada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parte da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pelve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óssea</a:t>
            </a:r>
            <a:endParaRPr lang="en-US" sz="3500" dirty="0">
              <a:solidFill>
                <a:srgbClr val="490242"/>
              </a:solidFill>
              <a:latin typeface="Open San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4800" y="88883"/>
            <a:ext cx="7619999" cy="161582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6000" dirty="0" err="1">
                <a:solidFill>
                  <a:srgbClr val="430B55"/>
                </a:solidFill>
                <a:latin typeface="Adam Script"/>
              </a:rPr>
              <a:t>Estática</a:t>
            </a:r>
            <a:r>
              <a:rPr lang="en-US" sz="6000" dirty="0">
                <a:solidFill>
                  <a:srgbClr val="430B55"/>
                </a:solidFill>
                <a:latin typeface="Adam Script"/>
              </a:rPr>
              <a:t> </a:t>
            </a:r>
            <a:r>
              <a:rPr lang="en-US" sz="6000" dirty="0" smtClean="0">
                <a:solidFill>
                  <a:srgbClr val="430B55"/>
                </a:solidFill>
                <a:latin typeface="Adam Script"/>
              </a:rPr>
              <a:t>Fetal: </a:t>
            </a:r>
            <a:r>
              <a:rPr lang="en-US" sz="6000" dirty="0" err="1" smtClean="0">
                <a:solidFill>
                  <a:srgbClr val="430B55"/>
                </a:solidFill>
                <a:latin typeface="Adam Script"/>
              </a:rPr>
              <a:t>Posiç</a:t>
            </a:r>
            <a:r>
              <a:rPr lang="en-US" sz="6000" dirty="0" err="1" smtClean="0">
                <a:solidFill>
                  <a:srgbClr val="490242"/>
                </a:solidFill>
                <a:latin typeface="Adam Script" panose="020B0604020202020204" charset="-78"/>
                <a:cs typeface="Adam Script" panose="020B0604020202020204" charset="-78"/>
              </a:rPr>
              <a:t>ão</a:t>
            </a:r>
            <a:endParaRPr lang="en-US" sz="6000" dirty="0">
              <a:solidFill>
                <a:srgbClr val="430B55"/>
              </a:solidFill>
              <a:latin typeface="Adam Scrip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78888" y="2247900"/>
            <a:ext cx="481263" cy="240632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38511" t="25563" r="7394" b="29351"/>
          <a:stretch>
            <a:fillRect/>
          </a:stretch>
        </p:blipFill>
        <p:spPr>
          <a:xfrm>
            <a:off x="3316853" y="4305300"/>
            <a:ext cx="11811113" cy="55345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6"/>
          <p:cNvSpPr txBox="1"/>
          <p:nvPr/>
        </p:nvSpPr>
        <p:spPr>
          <a:xfrm>
            <a:off x="773477" y="2049705"/>
            <a:ext cx="16897867" cy="287258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599"/>
              </a:lnSpc>
            </a:pPr>
            <a:r>
              <a:rPr lang="en-US" sz="3500" dirty="0">
                <a:solidFill>
                  <a:srgbClr val="490242"/>
                </a:solidFill>
                <a:latin typeface="Open Sans"/>
              </a:rPr>
              <a:t>     </a:t>
            </a:r>
            <a:r>
              <a:rPr lang="en-US" sz="3500" u="sng" dirty="0" err="1">
                <a:solidFill>
                  <a:srgbClr val="490242"/>
                </a:solidFill>
                <a:latin typeface="Open Sans Bold Italics"/>
              </a:rPr>
              <a:t>Posição</a:t>
            </a:r>
            <a:r>
              <a:rPr lang="en-US" sz="3500" u="sng" dirty="0">
                <a:solidFill>
                  <a:srgbClr val="490242"/>
                </a:solidFill>
                <a:latin typeface="Open Sans Bold Italics"/>
              </a:rPr>
              <a:t> fetal:</a:t>
            </a:r>
          </a:p>
          <a:p>
            <a:pPr>
              <a:lnSpc>
                <a:spcPts val="5599"/>
              </a:lnSpc>
            </a:pP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- 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referência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cabeça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fetal é 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occipito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(parte de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trás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cabeça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) e 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referência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pelve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materna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é 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osso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sacro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osso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púbico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.</a:t>
            </a:r>
          </a:p>
          <a:p>
            <a:pPr algn="l">
              <a:lnSpc>
                <a:spcPts val="5599"/>
              </a:lnSpc>
            </a:pPr>
            <a:endParaRPr lang="en-US" sz="3500" dirty="0">
              <a:solidFill>
                <a:srgbClr val="490242"/>
              </a:solidFill>
              <a:latin typeface="Open San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316853" y="8677910"/>
            <a:ext cx="1056084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 err="1">
                <a:solidFill>
                  <a:srgbClr val="490242"/>
                </a:solidFill>
                <a:latin typeface="Open Sans Light"/>
              </a:rPr>
              <a:t>sacro</a:t>
            </a:r>
            <a:endParaRPr lang="en-US" sz="3399" dirty="0">
              <a:solidFill>
                <a:srgbClr val="490242"/>
              </a:solidFill>
              <a:latin typeface="Open Sans Light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305393" y="7515994"/>
            <a:ext cx="1067544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>
                <a:solidFill>
                  <a:srgbClr val="490242"/>
                </a:solidFill>
                <a:latin typeface="Open Sans Light"/>
              </a:rPr>
              <a:t>pubis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2778958" y="9839826"/>
            <a:ext cx="2339280" cy="297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dirty="0">
                <a:solidFill>
                  <a:srgbClr val="490242"/>
                </a:solidFill>
                <a:latin typeface="Open Sans Light"/>
              </a:rPr>
              <a:t>MARTINS-COSTA, 2017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6769983" y="8096384"/>
            <a:ext cx="926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err="1" smtClean="0"/>
              <a:t>occipito</a:t>
            </a:r>
            <a:endParaRPr lang="pt-BR" dirty="0"/>
          </a:p>
        </p:txBody>
      </p:sp>
      <p:sp>
        <p:nvSpPr>
          <p:cNvPr id="11" name="CaixaDeTexto 10"/>
          <p:cNvSpPr txBox="1"/>
          <p:nvPr/>
        </p:nvSpPr>
        <p:spPr>
          <a:xfrm>
            <a:off x="9829800" y="8717658"/>
            <a:ext cx="926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err="1" smtClean="0"/>
              <a:t>occipito</a:t>
            </a:r>
            <a:endParaRPr lang="pt-BR" dirty="0"/>
          </a:p>
        </p:txBody>
      </p:sp>
      <p:sp>
        <p:nvSpPr>
          <p:cNvPr id="12" name="CaixaDeTexto 11"/>
          <p:cNvSpPr txBox="1"/>
          <p:nvPr/>
        </p:nvSpPr>
        <p:spPr>
          <a:xfrm>
            <a:off x="12496800" y="8096384"/>
            <a:ext cx="926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err="1" smtClean="0"/>
              <a:t>occipito</a:t>
            </a:r>
            <a:endParaRPr lang="pt-BR" dirty="0"/>
          </a:p>
        </p:txBody>
      </p:sp>
      <p:sp>
        <p:nvSpPr>
          <p:cNvPr id="13" name="CaixaDeTexto 12"/>
          <p:cNvSpPr txBox="1"/>
          <p:nvPr/>
        </p:nvSpPr>
        <p:spPr>
          <a:xfrm>
            <a:off x="3995744" y="8175043"/>
            <a:ext cx="9262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err="1" smtClean="0"/>
              <a:t>occipito</a:t>
            </a:r>
            <a:endParaRPr lang="pt-BR" dirty="0"/>
          </a:p>
        </p:txBody>
      </p:sp>
      <p:sp>
        <p:nvSpPr>
          <p:cNvPr id="15" name="TextBox 6"/>
          <p:cNvSpPr txBox="1"/>
          <p:nvPr/>
        </p:nvSpPr>
        <p:spPr>
          <a:xfrm>
            <a:off x="304800" y="88883"/>
            <a:ext cx="7619999" cy="1615827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6000" dirty="0" err="1">
                <a:solidFill>
                  <a:srgbClr val="430B55"/>
                </a:solidFill>
                <a:latin typeface="Adam Script"/>
              </a:rPr>
              <a:t>Estática</a:t>
            </a:r>
            <a:r>
              <a:rPr lang="en-US" sz="6000" dirty="0">
                <a:solidFill>
                  <a:srgbClr val="430B55"/>
                </a:solidFill>
                <a:latin typeface="Adam Script"/>
              </a:rPr>
              <a:t> </a:t>
            </a:r>
            <a:r>
              <a:rPr lang="en-US" sz="6000" dirty="0" smtClean="0">
                <a:solidFill>
                  <a:srgbClr val="430B55"/>
                </a:solidFill>
                <a:latin typeface="Adam Script"/>
              </a:rPr>
              <a:t>Fetal: </a:t>
            </a:r>
            <a:r>
              <a:rPr lang="en-US" sz="6000" dirty="0" err="1" smtClean="0">
                <a:solidFill>
                  <a:srgbClr val="430B55"/>
                </a:solidFill>
                <a:latin typeface="Adam Script"/>
              </a:rPr>
              <a:t>Posiç</a:t>
            </a:r>
            <a:r>
              <a:rPr lang="en-US" sz="6000" dirty="0" err="1" smtClean="0">
                <a:solidFill>
                  <a:srgbClr val="490242"/>
                </a:solidFill>
                <a:latin typeface="Adam Script" panose="020B0604020202020204" charset="-78"/>
                <a:cs typeface="Adam Script" panose="020B0604020202020204" charset="-78"/>
              </a:rPr>
              <a:t>ão</a:t>
            </a:r>
            <a:endParaRPr lang="en-US" sz="6000" dirty="0">
              <a:solidFill>
                <a:srgbClr val="430B55"/>
              </a:solidFill>
              <a:latin typeface="Adam Scrip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685800" y="2628900"/>
            <a:ext cx="15774493" cy="394979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694"/>
              </a:lnSpc>
            </a:pPr>
            <a:r>
              <a:rPr lang="en-US" sz="3500" dirty="0" err="1">
                <a:solidFill>
                  <a:srgbClr val="490242"/>
                </a:solidFill>
                <a:latin typeface="Open Sans"/>
              </a:rPr>
              <a:t>Você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se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lembra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tópico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sobre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anatomia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feminina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?</a:t>
            </a:r>
          </a:p>
          <a:p>
            <a:pPr algn="ctr">
              <a:lnSpc>
                <a:spcPts val="7694"/>
              </a:lnSpc>
            </a:pPr>
            <a:r>
              <a:rPr lang="en-US" sz="3500" dirty="0">
                <a:solidFill>
                  <a:srgbClr val="490242"/>
                </a:solidFill>
                <a:latin typeface="Open Sans"/>
              </a:rPr>
              <a:t>Agora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veremos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porque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é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importante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entendermos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todas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as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estruturas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envolvidas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no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parto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</a:t>
            </a:r>
          </a:p>
          <a:p>
            <a:pPr algn="ctr">
              <a:lnSpc>
                <a:spcPts val="7694"/>
              </a:lnSpc>
            </a:pP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pois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é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através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delas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que 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bebê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se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movimenta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para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nascer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!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01792" y="6269146"/>
            <a:ext cx="3732270" cy="373227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506392" y="171450"/>
            <a:ext cx="6885008" cy="14775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7000" dirty="0" err="1">
                <a:solidFill>
                  <a:srgbClr val="490242"/>
                </a:solidFill>
                <a:latin typeface="Adam Script"/>
              </a:rPr>
              <a:t>Além</a:t>
            </a:r>
            <a:r>
              <a:rPr lang="en-US" sz="7000" dirty="0">
                <a:solidFill>
                  <a:srgbClr val="490242"/>
                </a:solidFill>
                <a:latin typeface="Adam Script"/>
              </a:rPr>
              <a:t> disso...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16944301" y="4884586"/>
            <a:ext cx="948848" cy="432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90368" y="171450"/>
            <a:ext cx="7863032" cy="107721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6000" dirty="0" err="1">
                <a:solidFill>
                  <a:srgbClr val="430B55"/>
                </a:solidFill>
                <a:latin typeface="Adam Script"/>
              </a:rPr>
              <a:t>Mecanismo</a:t>
            </a:r>
            <a:r>
              <a:rPr lang="en-US" sz="7000" dirty="0">
                <a:solidFill>
                  <a:srgbClr val="430B55"/>
                </a:solidFill>
                <a:latin typeface="Adam Script"/>
              </a:rPr>
              <a:t> do </a:t>
            </a:r>
            <a:r>
              <a:rPr lang="en-US" sz="7000" dirty="0" err="1">
                <a:solidFill>
                  <a:srgbClr val="430B55"/>
                </a:solidFill>
                <a:latin typeface="Adam Script"/>
              </a:rPr>
              <a:t>Parto</a:t>
            </a:r>
            <a:endParaRPr lang="en-US" sz="7000" dirty="0">
              <a:solidFill>
                <a:srgbClr val="430B55"/>
              </a:solidFill>
              <a:latin typeface="Adam Script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726277" y="2258956"/>
            <a:ext cx="16212553" cy="2154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- 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mecanismo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parto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é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uma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série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de </a:t>
            </a:r>
            <a:r>
              <a:rPr lang="en-US" sz="3500" b="1" dirty="0" err="1">
                <a:solidFill>
                  <a:srgbClr val="490242"/>
                </a:solidFill>
                <a:latin typeface="Open Sans"/>
              </a:rPr>
              <a:t>movimentos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que 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feto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realiza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para se </a:t>
            </a:r>
            <a:r>
              <a:rPr lang="en-US" sz="3500" b="1" dirty="0" err="1">
                <a:solidFill>
                  <a:srgbClr val="490242"/>
                </a:solidFill>
                <a:latin typeface="Open Sans"/>
              </a:rPr>
              <a:t>adaptar</a:t>
            </a:r>
            <a:r>
              <a:rPr lang="en-US" sz="3500" b="1" dirty="0">
                <a:solidFill>
                  <a:srgbClr val="490242"/>
                </a:solidFill>
                <a:latin typeface="Open Sans"/>
              </a:rPr>
              <a:t> a </a:t>
            </a:r>
            <a:r>
              <a:rPr lang="en-US" sz="3500" b="1" dirty="0" err="1">
                <a:solidFill>
                  <a:srgbClr val="490242"/>
                </a:solidFill>
                <a:latin typeface="Open Sans"/>
              </a:rPr>
              <a:t>passagem</a:t>
            </a:r>
            <a:r>
              <a:rPr lang="en-US" sz="3500" b="1" dirty="0">
                <a:solidFill>
                  <a:srgbClr val="490242"/>
                </a:solidFill>
                <a:latin typeface="Open Sans"/>
              </a:rPr>
              <a:t> no canal </a:t>
            </a:r>
            <a:r>
              <a:rPr lang="en-US" sz="3500" b="1" dirty="0" smtClean="0">
                <a:solidFill>
                  <a:srgbClr val="490242"/>
                </a:solidFill>
                <a:latin typeface="Open Sans"/>
              </a:rPr>
              <a:t>vaginal</a:t>
            </a:r>
            <a:endParaRPr lang="en-US" sz="3500" dirty="0">
              <a:solidFill>
                <a:srgbClr val="490242"/>
              </a:solidFill>
              <a:latin typeface="Open Sans"/>
            </a:endParaRPr>
          </a:p>
          <a:p>
            <a:pPr algn="ctr">
              <a:lnSpc>
                <a:spcPts val="5599"/>
              </a:lnSpc>
            </a:pPr>
            <a:r>
              <a:rPr lang="en-US" sz="3500" dirty="0">
                <a:solidFill>
                  <a:srgbClr val="490242"/>
                </a:solidFill>
                <a:latin typeface="Open Sans"/>
              </a:rPr>
              <a:t>É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composto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por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6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movimentos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26277" y="5067300"/>
            <a:ext cx="16212553" cy="4908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599"/>
              </a:lnSpc>
            </a:pPr>
            <a:r>
              <a:rPr lang="en-US" sz="3999">
                <a:solidFill>
                  <a:srgbClr val="490242"/>
                </a:solidFill>
                <a:latin typeface="Open Sans"/>
              </a:rPr>
              <a:t>1. insinuação</a:t>
            </a:r>
          </a:p>
          <a:p>
            <a:pPr algn="just">
              <a:lnSpc>
                <a:spcPts val="5599"/>
              </a:lnSpc>
            </a:pPr>
            <a:r>
              <a:rPr lang="en-US" sz="3999">
                <a:solidFill>
                  <a:srgbClr val="490242"/>
                </a:solidFill>
                <a:latin typeface="Open Sans"/>
              </a:rPr>
              <a:t>2. descida ou progressão</a:t>
            </a:r>
          </a:p>
          <a:p>
            <a:pPr algn="just">
              <a:lnSpc>
                <a:spcPts val="5599"/>
              </a:lnSpc>
            </a:pPr>
            <a:r>
              <a:rPr lang="en-US" sz="3999">
                <a:solidFill>
                  <a:srgbClr val="490242"/>
                </a:solidFill>
                <a:latin typeface="Open Sans"/>
              </a:rPr>
              <a:t>3. rotação interna </a:t>
            </a:r>
          </a:p>
          <a:p>
            <a:pPr algn="just">
              <a:lnSpc>
                <a:spcPts val="5599"/>
              </a:lnSpc>
            </a:pPr>
            <a:r>
              <a:rPr lang="en-US" sz="3999">
                <a:solidFill>
                  <a:srgbClr val="490242"/>
                </a:solidFill>
                <a:latin typeface="Open Sans"/>
              </a:rPr>
              <a:t>4. desprendimento da cabeça</a:t>
            </a:r>
          </a:p>
          <a:p>
            <a:pPr algn="just">
              <a:lnSpc>
                <a:spcPts val="5599"/>
              </a:lnSpc>
            </a:pPr>
            <a:r>
              <a:rPr lang="en-US" sz="3999">
                <a:solidFill>
                  <a:srgbClr val="490242"/>
                </a:solidFill>
                <a:latin typeface="Open Sans"/>
              </a:rPr>
              <a:t>5. rotação externa </a:t>
            </a:r>
          </a:p>
          <a:p>
            <a:pPr algn="just">
              <a:lnSpc>
                <a:spcPts val="5599"/>
              </a:lnSpc>
            </a:pPr>
            <a:r>
              <a:rPr lang="en-US" sz="3999">
                <a:solidFill>
                  <a:srgbClr val="490242"/>
                </a:solidFill>
                <a:latin typeface="Open Sans"/>
              </a:rPr>
              <a:t>6. desprendimento dos ombros</a:t>
            </a:r>
          </a:p>
          <a:p>
            <a:pPr algn="just">
              <a:lnSpc>
                <a:spcPts val="5599"/>
              </a:lnSpc>
            </a:pPr>
            <a:endParaRPr lang="en-US" sz="3999">
              <a:solidFill>
                <a:srgbClr val="490242"/>
              </a:solidFill>
              <a:latin typeface="Open Sans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-10800000">
            <a:off x="8442157" y="7399998"/>
            <a:ext cx="1549599" cy="1695787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9991755" y="7606541"/>
            <a:ext cx="5256064" cy="12160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3500">
                <a:solidFill>
                  <a:srgbClr val="490242"/>
                </a:solidFill>
                <a:latin typeface="Open Sans"/>
              </a:rPr>
              <a:t>cabeça do feto já visível fora da mãe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4865190" y="4114800"/>
            <a:ext cx="3325273" cy="6172200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440140" y="609600"/>
            <a:ext cx="15070187" cy="7620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>
                <a:solidFill>
                  <a:srgbClr val="490242"/>
                </a:solidFill>
                <a:latin typeface="Open Sans"/>
              </a:rPr>
              <a:t>O parto é composto por </a:t>
            </a:r>
            <a:r>
              <a:rPr lang="en-US" sz="4500">
                <a:solidFill>
                  <a:srgbClr val="490242"/>
                </a:solidFill>
                <a:latin typeface="Open Sans Bold"/>
              </a:rPr>
              <a:t>4 períodos clínicos</a:t>
            </a:r>
            <a:r>
              <a:rPr lang="en-US" sz="4500">
                <a:solidFill>
                  <a:srgbClr val="490242"/>
                </a:solidFill>
                <a:latin typeface="Open Sans"/>
              </a:rPr>
              <a:t>, sendo eles:</a:t>
            </a:r>
          </a:p>
        </p:txBody>
      </p:sp>
      <p:sp>
        <p:nvSpPr>
          <p:cNvPr id="6" name="Retângulo Arredondado 5"/>
          <p:cNvSpPr/>
          <p:nvPr/>
        </p:nvSpPr>
        <p:spPr>
          <a:xfrm>
            <a:off x="9482552" y="2462719"/>
            <a:ext cx="5410200" cy="2282464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500" smtClean="0">
                <a:solidFill>
                  <a:schemeClr val="accent4">
                    <a:lumMod val="50000"/>
                  </a:schemeClr>
                </a:solidFill>
              </a:rPr>
              <a:t>Clique no </a:t>
            </a:r>
            <a:r>
              <a:rPr lang="pt-BR" sz="2500" dirty="0">
                <a:solidFill>
                  <a:schemeClr val="accent4">
                    <a:lumMod val="50000"/>
                  </a:schemeClr>
                </a:solidFill>
              </a:rPr>
              <a:t>Período </a:t>
            </a:r>
            <a:r>
              <a:rPr lang="pt-BR" sz="2500" dirty="0" smtClean="0">
                <a:solidFill>
                  <a:schemeClr val="accent4">
                    <a:lumMod val="50000"/>
                  </a:schemeClr>
                </a:solidFill>
              </a:rPr>
              <a:t>Clínico do Parto desejado para ir direto a página correspondente</a:t>
            </a:r>
            <a:r>
              <a:rPr lang="pt-BR" sz="2500" dirty="0" smtClean="0"/>
              <a:t>!</a:t>
            </a:r>
            <a:endParaRPr lang="pt-BR" sz="2500" dirty="0"/>
          </a:p>
        </p:txBody>
      </p:sp>
      <p:sp>
        <p:nvSpPr>
          <p:cNvPr id="7" name="Elipse 6"/>
          <p:cNvSpPr/>
          <p:nvPr/>
        </p:nvSpPr>
        <p:spPr>
          <a:xfrm>
            <a:off x="1169734" y="2057400"/>
            <a:ext cx="2438400" cy="2057400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500" b="1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6" action="ppaction://hlinksldjump"/>
              </a:rPr>
              <a:t>1. Dilatação</a:t>
            </a:r>
            <a:endParaRPr lang="pt-BR" sz="25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Elipse 7"/>
          <p:cNvSpPr/>
          <p:nvPr/>
        </p:nvSpPr>
        <p:spPr>
          <a:xfrm>
            <a:off x="4092566" y="3600101"/>
            <a:ext cx="2438400" cy="205740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500" b="1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7" action="ppaction://hlinksldjump"/>
              </a:rPr>
              <a:t>2. Expulsivo</a:t>
            </a:r>
            <a:endParaRPr lang="pt-BR" sz="25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Elipse 8"/>
          <p:cNvSpPr/>
          <p:nvPr/>
        </p:nvSpPr>
        <p:spPr>
          <a:xfrm>
            <a:off x="7087567" y="5390801"/>
            <a:ext cx="2438400" cy="2057400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500" b="1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8" action="ppaction://hlinksldjump"/>
              </a:rPr>
              <a:t>3</a:t>
            </a:r>
            <a:r>
              <a:rPr lang="pt-BR" b="1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8" action="ppaction://hlinksldjump"/>
              </a:rPr>
              <a:t>. </a:t>
            </a:r>
            <a:r>
              <a:rPr lang="pt-BR" sz="2500" b="1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8" action="ppaction://hlinksldjump"/>
              </a:rPr>
              <a:t>Dequitação</a:t>
            </a:r>
            <a:endParaRPr lang="pt-BR" sz="25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" name="Elipse 9"/>
          <p:cNvSpPr/>
          <p:nvPr/>
        </p:nvSpPr>
        <p:spPr>
          <a:xfrm>
            <a:off x="10313734" y="6876701"/>
            <a:ext cx="2438400" cy="20574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solidFill>
              <a:schemeClr val="accent4">
                <a:lumMod val="50000"/>
              </a:schemeClr>
            </a:solidFill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500" b="1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9" action="ppaction://hlinksldjump"/>
              </a:rPr>
              <a:t>4. Período de Greenberg</a:t>
            </a:r>
            <a:endParaRPr lang="pt-BR" sz="25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" name="Seta Dobrada 10"/>
          <p:cNvSpPr/>
          <p:nvPr/>
        </p:nvSpPr>
        <p:spPr>
          <a:xfrm flipV="1">
            <a:off x="9177752" y="7693769"/>
            <a:ext cx="609600" cy="800100"/>
          </a:xfrm>
          <a:prstGeom prst="ben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2" name="Seta Dobrada 11"/>
          <p:cNvSpPr/>
          <p:nvPr/>
        </p:nvSpPr>
        <p:spPr>
          <a:xfrm flipV="1">
            <a:off x="5894867" y="6019451"/>
            <a:ext cx="609600" cy="800100"/>
          </a:xfrm>
          <a:prstGeom prst="ben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3" name="Seta Dobrada 12"/>
          <p:cNvSpPr/>
          <p:nvPr/>
        </p:nvSpPr>
        <p:spPr>
          <a:xfrm flipV="1">
            <a:off x="2968534" y="4552950"/>
            <a:ext cx="609600" cy="800100"/>
          </a:xfrm>
          <a:prstGeom prst="bentArrow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01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254700" y="2050281"/>
            <a:ext cx="16329834" cy="187230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endParaRPr sz="3500" dirty="0"/>
          </a:p>
          <a:p>
            <a:pPr marL="561339" lvl="1" algn="ctr">
              <a:lnSpc>
                <a:spcPts val="7279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Clique no link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abaixo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e visualize o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vídeo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que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mostra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mecanismo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parto</a:t>
            </a:r>
            <a:endParaRPr lang="en-US" sz="3500" dirty="0">
              <a:solidFill>
                <a:srgbClr val="490242"/>
              </a:solidFill>
              <a:latin typeface="Open Sans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220202" y="6057900"/>
            <a:ext cx="16229598" cy="9361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dirty="0">
                <a:solidFill>
                  <a:srgbClr val="490242"/>
                </a:solidFill>
                <a:latin typeface="Open Sans"/>
              </a:rPr>
              <a:t>https://www.youtube.com/watch?v=b6tGw6dzQb8</a:t>
            </a:r>
          </a:p>
        </p:txBody>
      </p:sp>
      <p:sp>
        <p:nvSpPr>
          <p:cNvPr id="7" name="Seta para Baixo 6"/>
          <p:cNvSpPr/>
          <p:nvPr/>
        </p:nvSpPr>
        <p:spPr>
          <a:xfrm>
            <a:off x="8331932" y="4380644"/>
            <a:ext cx="990600" cy="1219200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9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01792" y="7307608"/>
            <a:ext cx="2693808" cy="2693808"/>
          </a:xfrm>
          <a:prstGeom prst="rect">
            <a:avLst/>
          </a:prstGeom>
        </p:spPr>
      </p:pic>
      <p:sp>
        <p:nvSpPr>
          <p:cNvPr id="8" name="TextBox 3"/>
          <p:cNvSpPr txBox="1"/>
          <p:nvPr/>
        </p:nvSpPr>
        <p:spPr>
          <a:xfrm>
            <a:off x="290368" y="171450"/>
            <a:ext cx="7863032" cy="107721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6000" dirty="0" err="1">
                <a:solidFill>
                  <a:srgbClr val="430B55"/>
                </a:solidFill>
                <a:latin typeface="Adam Script"/>
              </a:rPr>
              <a:t>Mecanismo</a:t>
            </a:r>
            <a:r>
              <a:rPr lang="en-US" sz="7000" dirty="0">
                <a:solidFill>
                  <a:srgbClr val="430B55"/>
                </a:solidFill>
                <a:latin typeface="Adam Script"/>
              </a:rPr>
              <a:t> do </a:t>
            </a:r>
            <a:r>
              <a:rPr lang="en-US" sz="7000" dirty="0" err="1">
                <a:solidFill>
                  <a:srgbClr val="430B55"/>
                </a:solidFill>
                <a:latin typeface="Adam Script"/>
              </a:rPr>
              <a:t>Parto</a:t>
            </a:r>
            <a:endParaRPr lang="en-US" sz="7000" dirty="0">
              <a:solidFill>
                <a:srgbClr val="430B55"/>
              </a:solidFill>
              <a:latin typeface="Adam Scrip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0" y="1460500"/>
            <a:ext cx="17866895" cy="3231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</a:pPr>
            <a:endParaRPr dirty="0"/>
          </a:p>
          <a:p>
            <a:pPr marL="647700" lvl="1" indent="-323850" algn="ctr">
              <a:lnSpc>
                <a:spcPts val="4200"/>
              </a:lnSpc>
              <a:buFont typeface="Arial"/>
              <a:buChar char="•"/>
            </a:pPr>
            <a:r>
              <a:rPr lang="en-US" sz="3000" dirty="0" err="1">
                <a:solidFill>
                  <a:srgbClr val="490242"/>
                </a:solidFill>
                <a:latin typeface="Open Sans"/>
              </a:rPr>
              <a:t>Em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alguns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casos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os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bebês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podem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se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insinuar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ou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seja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entrar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na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pelve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, com a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cabeça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"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virada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torta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"</a:t>
            </a:r>
          </a:p>
          <a:p>
            <a:pPr algn="ctr">
              <a:lnSpc>
                <a:spcPts val="4200"/>
              </a:lnSpc>
            </a:pPr>
            <a:r>
              <a:rPr lang="en-US" sz="3000" dirty="0" err="1">
                <a:solidFill>
                  <a:srgbClr val="490242"/>
                </a:solidFill>
                <a:latin typeface="Open Sans"/>
              </a:rPr>
              <a:t>Isso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de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chama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>
                <a:solidFill>
                  <a:srgbClr val="490242"/>
                </a:solidFill>
                <a:latin typeface="Open Sans Bold"/>
              </a:rPr>
              <a:t>ASSINCLITISMO</a:t>
            </a:r>
          </a:p>
          <a:p>
            <a:pPr algn="ctr">
              <a:lnSpc>
                <a:spcPts val="4200"/>
              </a:lnSpc>
            </a:pPr>
            <a:r>
              <a:rPr lang="en-US" sz="3000" dirty="0">
                <a:solidFill>
                  <a:srgbClr val="490242"/>
                </a:solidFill>
                <a:latin typeface="Open Sans"/>
              </a:rPr>
              <a:t>E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esses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bebês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podem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demorar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um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pouco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mais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para </a:t>
            </a:r>
            <a:r>
              <a:rPr lang="en-US" sz="3000" dirty="0" err="1" smtClean="0">
                <a:solidFill>
                  <a:srgbClr val="490242"/>
                </a:solidFill>
                <a:latin typeface="Open Sans"/>
              </a:rPr>
              <a:t>descer</a:t>
            </a:r>
            <a:r>
              <a:rPr lang="en-US" sz="30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pelo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smtClean="0">
                <a:solidFill>
                  <a:srgbClr val="490242"/>
                </a:solidFill>
                <a:latin typeface="Open Sans"/>
              </a:rPr>
              <a:t>canal de </a:t>
            </a:r>
            <a:r>
              <a:rPr lang="en-US" sz="3000" dirty="0" err="1" smtClean="0">
                <a:solidFill>
                  <a:srgbClr val="490242"/>
                </a:solidFill>
                <a:latin typeface="Open Sans"/>
              </a:rPr>
              <a:t>parto</a:t>
            </a:r>
            <a:endParaRPr lang="en-US" sz="3000" dirty="0">
              <a:solidFill>
                <a:srgbClr val="490242"/>
              </a:solidFill>
              <a:latin typeface="Open Sans"/>
            </a:endParaRPr>
          </a:p>
          <a:p>
            <a:pPr algn="ctr">
              <a:lnSpc>
                <a:spcPts val="4200"/>
              </a:lnSpc>
            </a:pPr>
            <a:r>
              <a:rPr lang="en-US" sz="3000" dirty="0" smtClean="0">
                <a:solidFill>
                  <a:srgbClr val="490242"/>
                </a:solidFill>
                <a:latin typeface="Open Sans"/>
              </a:rPr>
              <a:t>- </a:t>
            </a:r>
            <a:r>
              <a:rPr lang="en-US" sz="3000" dirty="0" err="1" smtClean="0">
                <a:solidFill>
                  <a:srgbClr val="490242"/>
                </a:solidFill>
                <a:latin typeface="Open Sans"/>
              </a:rPr>
              <a:t>Existem</a:t>
            </a:r>
            <a:r>
              <a:rPr lang="en-US" sz="30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exercícios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e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posições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que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podem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auxiliar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nesse</a:t>
            </a:r>
            <a:r>
              <a:rPr lang="en-US" sz="30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rgbClr val="490242"/>
                </a:solidFill>
                <a:latin typeface="Open Sans"/>
              </a:rPr>
              <a:t>reposicionamento</a:t>
            </a:r>
            <a:endParaRPr lang="en-US" sz="3000" dirty="0">
              <a:solidFill>
                <a:srgbClr val="490242"/>
              </a:solidFill>
              <a:latin typeface="Open Sans"/>
            </a:endParaRP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90368" y="2756261"/>
            <a:ext cx="1362940" cy="1196909"/>
          </a:xfrm>
          <a:prstGeom prst="rect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l="40643" t="25985" r="12218" b="25563"/>
          <a:stretch>
            <a:fillRect/>
          </a:stretch>
        </p:blipFill>
        <p:spPr>
          <a:xfrm>
            <a:off x="4715225" y="4641850"/>
            <a:ext cx="8857551" cy="5118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7"/>
          <p:cNvSpPr txBox="1"/>
          <p:nvPr/>
        </p:nvSpPr>
        <p:spPr>
          <a:xfrm>
            <a:off x="7477642" y="9706610"/>
            <a:ext cx="3384500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 dirty="0" err="1">
                <a:solidFill>
                  <a:srgbClr val="490242"/>
                </a:solidFill>
                <a:latin typeface="Open Sans Light"/>
              </a:rPr>
              <a:t>sinclitico</a:t>
            </a:r>
            <a:r>
              <a:rPr lang="en-US" sz="3399" dirty="0">
                <a:solidFill>
                  <a:srgbClr val="490242"/>
                </a:solidFill>
                <a:latin typeface="Open Sans Light"/>
              </a:rPr>
              <a:t> (normal)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631184" y="7710655"/>
            <a:ext cx="2084040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490242"/>
                </a:solidFill>
                <a:latin typeface="Open Sans Light"/>
              </a:rPr>
              <a:t>assinclitico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3572775" y="7710655"/>
            <a:ext cx="2084040" cy="5803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59"/>
              </a:lnSpc>
            </a:pPr>
            <a:r>
              <a:rPr lang="en-US" sz="3399">
                <a:solidFill>
                  <a:srgbClr val="490242"/>
                </a:solidFill>
                <a:latin typeface="Open Sans Light"/>
              </a:rPr>
              <a:t>assinclitico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0889851" y="9720213"/>
            <a:ext cx="2682925" cy="297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490242"/>
                </a:solidFill>
                <a:latin typeface="Open Sans Light"/>
              </a:rPr>
              <a:t>ZUGAIB, FRANCISCO 2019</a:t>
            </a:r>
          </a:p>
        </p:txBody>
      </p:sp>
      <p:sp>
        <p:nvSpPr>
          <p:cNvPr id="12" name="TextBox 3"/>
          <p:cNvSpPr txBox="1"/>
          <p:nvPr/>
        </p:nvSpPr>
        <p:spPr>
          <a:xfrm>
            <a:off x="290368" y="171450"/>
            <a:ext cx="7863032" cy="107721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6000" dirty="0" err="1">
                <a:solidFill>
                  <a:srgbClr val="430B55"/>
                </a:solidFill>
                <a:latin typeface="Adam Script"/>
              </a:rPr>
              <a:t>Mecanismo</a:t>
            </a:r>
            <a:r>
              <a:rPr lang="en-US" sz="7000" dirty="0">
                <a:solidFill>
                  <a:srgbClr val="430B55"/>
                </a:solidFill>
                <a:latin typeface="Adam Script"/>
              </a:rPr>
              <a:t> do </a:t>
            </a:r>
            <a:r>
              <a:rPr lang="en-US" sz="7000" dirty="0" err="1">
                <a:solidFill>
                  <a:srgbClr val="430B55"/>
                </a:solidFill>
                <a:latin typeface="Adam Script"/>
              </a:rPr>
              <a:t>Parto</a:t>
            </a:r>
            <a:endParaRPr lang="en-US" sz="7000" dirty="0">
              <a:solidFill>
                <a:srgbClr val="430B55"/>
              </a:solidFill>
              <a:latin typeface="Adam Scrip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28600" y="176984"/>
            <a:ext cx="5638800" cy="126650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6000" dirty="0">
                <a:solidFill>
                  <a:srgbClr val="430B55"/>
                </a:solidFill>
                <a:latin typeface="Adam Script"/>
              </a:rPr>
              <a:t>2.Expulsivo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914400" y="2489318"/>
            <a:ext cx="16467124" cy="69249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363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-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Compreende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período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entre a </a:t>
            </a:r>
            <a:endParaRPr lang="en-US" sz="3500" dirty="0" smtClean="0">
              <a:solidFill>
                <a:srgbClr val="490242"/>
              </a:solidFill>
              <a:latin typeface="Open Sans"/>
            </a:endParaRPr>
          </a:p>
          <a:p>
            <a:pPr algn="just">
              <a:lnSpc>
                <a:spcPts val="5363"/>
              </a:lnSpc>
            </a:pP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dilatação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completa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e o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desprendimento</a:t>
            </a:r>
            <a:endParaRPr lang="en-US" sz="3500" dirty="0" smtClean="0">
              <a:solidFill>
                <a:srgbClr val="490242"/>
              </a:solidFill>
              <a:latin typeface="Open Sans"/>
            </a:endParaRPr>
          </a:p>
          <a:p>
            <a:pPr algn="just">
              <a:lnSpc>
                <a:spcPts val="5363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feto</a:t>
            </a:r>
            <a:endParaRPr lang="en-US" sz="3500" dirty="0" smtClean="0">
              <a:solidFill>
                <a:srgbClr val="490242"/>
              </a:solidFill>
              <a:latin typeface="Open Sans"/>
            </a:endParaRPr>
          </a:p>
          <a:p>
            <a:pPr algn="just">
              <a:lnSpc>
                <a:spcPts val="5363"/>
              </a:lnSpc>
            </a:pPr>
            <a:endParaRPr lang="en-US" sz="3500" dirty="0">
              <a:solidFill>
                <a:srgbClr val="490242"/>
              </a:solidFill>
              <a:latin typeface="Open Sans"/>
            </a:endParaRPr>
          </a:p>
          <a:p>
            <a:pPr algn="just">
              <a:lnSpc>
                <a:spcPts val="5363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-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Pode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ter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duração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até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3h,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sempre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dependendo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bem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estar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fetal,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paridade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e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presença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de analgesia</a:t>
            </a:r>
            <a:endParaRPr lang="en-US" sz="3500" dirty="0">
              <a:solidFill>
                <a:srgbClr val="490242"/>
              </a:solidFill>
              <a:latin typeface="Open Sans"/>
            </a:endParaRPr>
          </a:p>
          <a:p>
            <a:pPr algn="just">
              <a:lnSpc>
                <a:spcPts val="5363"/>
              </a:lnSpc>
            </a:pPr>
            <a:endParaRPr lang="en-US" sz="3500" dirty="0" smtClean="0">
              <a:solidFill>
                <a:srgbClr val="490242"/>
              </a:solidFill>
              <a:latin typeface="Open Sans"/>
            </a:endParaRPr>
          </a:p>
          <a:p>
            <a:pPr algn="just">
              <a:lnSpc>
                <a:spcPts val="5363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- É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caracterizado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pela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presença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dos </a:t>
            </a:r>
            <a:r>
              <a:rPr lang="en-US" sz="3500" b="1" dirty="0">
                <a:solidFill>
                  <a:srgbClr val="490242"/>
                </a:solidFill>
                <a:latin typeface="Open Sans"/>
              </a:rPr>
              <a:t>"</a:t>
            </a:r>
            <a:r>
              <a:rPr lang="en-US" sz="3500" b="1" dirty="0" err="1">
                <a:solidFill>
                  <a:srgbClr val="490242"/>
                </a:solidFill>
                <a:latin typeface="Open Sans"/>
              </a:rPr>
              <a:t>puxos</a:t>
            </a:r>
            <a:r>
              <a:rPr lang="en-US" sz="3500" b="1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b="1" dirty="0" err="1">
                <a:solidFill>
                  <a:srgbClr val="490242"/>
                </a:solidFill>
                <a:latin typeface="Open Sans"/>
              </a:rPr>
              <a:t>involuntários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", que é 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vontade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que 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mulher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apresenta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fazer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força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devido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pressão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cabeça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(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ou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apresentação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) fetal no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períneo</a:t>
            </a:r>
            <a:endParaRPr lang="en-US" sz="3500" dirty="0">
              <a:solidFill>
                <a:srgbClr val="490242"/>
              </a:solidFill>
              <a:latin typeface="Open Sans"/>
            </a:endParaRPr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 rotWithShape="1">
          <a:blip r:embed="rId4"/>
          <a:srcRect l="10761" t="44792" r="65813" b="24760"/>
          <a:stretch/>
        </p:blipFill>
        <p:spPr>
          <a:xfrm>
            <a:off x="10210800" y="284018"/>
            <a:ext cx="5557442" cy="4061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6"/>
          <p:cNvSpPr txBox="1"/>
          <p:nvPr/>
        </p:nvSpPr>
        <p:spPr>
          <a:xfrm>
            <a:off x="12198998" y="4388996"/>
            <a:ext cx="3569244" cy="3206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dirty="0" smtClean="0">
                <a:solidFill>
                  <a:srgbClr val="490242"/>
                </a:solidFill>
                <a:latin typeface="Open Sans Light"/>
              </a:rPr>
              <a:t>SILVA, LARANJEIRA, OSANAN, 2019</a:t>
            </a:r>
            <a:endParaRPr lang="en-US" sz="1800" dirty="0">
              <a:solidFill>
                <a:srgbClr val="490242"/>
              </a:solidFill>
              <a:latin typeface="Open Sans Light"/>
            </a:endParaRPr>
          </a:p>
        </p:txBody>
      </p:sp>
      <p:sp>
        <p:nvSpPr>
          <p:cNvPr id="13" name="Seta em Curva para a Direita 12"/>
          <p:cNvSpPr/>
          <p:nvPr/>
        </p:nvSpPr>
        <p:spPr>
          <a:xfrm>
            <a:off x="10515600" y="8924684"/>
            <a:ext cx="685800" cy="762000"/>
          </a:xfrm>
          <a:prstGeom prst="curved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4" name="Nuvem 13"/>
          <p:cNvSpPr/>
          <p:nvPr/>
        </p:nvSpPr>
        <p:spPr>
          <a:xfrm>
            <a:off x="11734800" y="8572500"/>
            <a:ext cx="4191000" cy="1714500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500" b="1" dirty="0" smtClean="0">
                <a:solidFill>
                  <a:schemeClr val="accent4"/>
                </a:solidFill>
              </a:rPr>
              <a:t>REFLEXO DE FERGUSON, lembram?</a:t>
            </a:r>
            <a:endParaRPr lang="pt-BR" sz="2500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382811" y="2095500"/>
            <a:ext cx="15521382" cy="93358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599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- A </a:t>
            </a:r>
            <a:r>
              <a:rPr lang="en-US" sz="3500" b="1" dirty="0" err="1">
                <a:solidFill>
                  <a:srgbClr val="490242"/>
                </a:solidFill>
                <a:latin typeface="Open Sans"/>
              </a:rPr>
              <a:t>dilatação</a:t>
            </a:r>
            <a:r>
              <a:rPr lang="en-US" sz="3500" b="1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b="1" dirty="0" err="1">
                <a:solidFill>
                  <a:srgbClr val="490242"/>
                </a:solidFill>
                <a:latin typeface="Open Sans"/>
              </a:rPr>
              <a:t>completa</a:t>
            </a:r>
            <a:r>
              <a:rPr lang="en-US" sz="3500" b="1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b="1" dirty="0" err="1">
                <a:solidFill>
                  <a:srgbClr val="490242"/>
                </a:solidFill>
                <a:latin typeface="Open Sans"/>
              </a:rPr>
              <a:t>não</a:t>
            </a:r>
            <a:r>
              <a:rPr lang="en-US" sz="3500" b="1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b="1" dirty="0" err="1">
                <a:solidFill>
                  <a:srgbClr val="490242"/>
                </a:solidFill>
                <a:latin typeface="Open Sans"/>
              </a:rPr>
              <a:t>significa</a:t>
            </a:r>
            <a:r>
              <a:rPr lang="en-US" sz="3500" b="1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b="1" dirty="0" err="1">
                <a:solidFill>
                  <a:srgbClr val="490242"/>
                </a:solidFill>
                <a:latin typeface="Open Sans"/>
              </a:rPr>
              <a:t>necessariamente</a:t>
            </a:r>
            <a:r>
              <a:rPr lang="en-US" sz="3500" b="1" dirty="0">
                <a:solidFill>
                  <a:srgbClr val="490242"/>
                </a:solidFill>
                <a:latin typeface="Open Sans"/>
              </a:rPr>
              <a:t> que o </a:t>
            </a:r>
            <a:r>
              <a:rPr lang="en-US" sz="3500" b="1" dirty="0" err="1">
                <a:solidFill>
                  <a:srgbClr val="490242"/>
                </a:solidFill>
                <a:latin typeface="Open Sans"/>
              </a:rPr>
              <a:t>bebê</a:t>
            </a:r>
            <a:r>
              <a:rPr lang="en-US" sz="3500" b="1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b="1" dirty="0" err="1">
                <a:solidFill>
                  <a:srgbClr val="490242"/>
                </a:solidFill>
                <a:latin typeface="Open Sans"/>
              </a:rPr>
              <a:t>está</a:t>
            </a:r>
            <a:r>
              <a:rPr lang="en-US" sz="3500" b="1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b="1" dirty="0" err="1">
                <a:solidFill>
                  <a:srgbClr val="490242"/>
                </a:solidFill>
                <a:latin typeface="Open Sans"/>
              </a:rPr>
              <a:t>nascendo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para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isso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é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preciso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que 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feto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desça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pela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pelve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materna</a:t>
            </a:r>
            <a:endParaRPr lang="en-US" sz="3500" dirty="0" smtClean="0">
              <a:solidFill>
                <a:srgbClr val="490242"/>
              </a:solidFill>
              <a:latin typeface="Open Sans"/>
            </a:endParaRPr>
          </a:p>
          <a:p>
            <a:pPr>
              <a:lnSpc>
                <a:spcPts val="5599"/>
              </a:lnSpc>
            </a:pPr>
            <a:endParaRPr lang="en-US" sz="3500" dirty="0">
              <a:solidFill>
                <a:srgbClr val="490242"/>
              </a:solidFill>
              <a:latin typeface="Open Sans"/>
            </a:endParaRPr>
          </a:p>
          <a:p>
            <a:pPr>
              <a:lnSpc>
                <a:spcPts val="5599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- Um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sinal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de que 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feto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desceu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pela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pelve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é 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presença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de </a:t>
            </a:r>
            <a:r>
              <a:rPr lang="en-US" sz="3500" dirty="0">
                <a:solidFill>
                  <a:srgbClr val="490242"/>
                </a:solidFill>
                <a:latin typeface="Open Sans Bold"/>
              </a:rPr>
              <a:t>PUXOS </a:t>
            </a:r>
            <a:r>
              <a:rPr lang="en-US" sz="3500" dirty="0" smtClean="0">
                <a:solidFill>
                  <a:srgbClr val="490242"/>
                </a:solidFill>
                <a:latin typeface="Open Sans Bold"/>
              </a:rPr>
              <a:t>INVOLUNTÁRIOS</a:t>
            </a:r>
            <a:r>
              <a:rPr lang="en-US" sz="3500" dirty="0">
                <a:solidFill>
                  <a:srgbClr val="490242"/>
                </a:solidFill>
                <a:latin typeface="Open Sans Bold"/>
              </a:rPr>
              <a:t>: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ou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seja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quando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mãe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sente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vontade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incontrolável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empurrar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podemos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ouvir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vocalização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de "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empurrar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" "</a:t>
            </a:r>
            <a:r>
              <a:rPr lang="en-US" sz="3500" dirty="0" err="1" smtClean="0">
                <a:solidFill>
                  <a:srgbClr val="490242"/>
                </a:solidFill>
                <a:latin typeface="Open Sans Bold"/>
              </a:rPr>
              <a:t>ããããããããã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“</a:t>
            </a:r>
          </a:p>
          <a:p>
            <a:pPr>
              <a:lnSpc>
                <a:spcPts val="5599"/>
              </a:lnSpc>
            </a:pPr>
            <a:endParaRPr lang="en-US" sz="3500" dirty="0">
              <a:solidFill>
                <a:srgbClr val="490242"/>
              </a:solidFill>
              <a:latin typeface="Open Sans"/>
            </a:endParaRPr>
          </a:p>
          <a:p>
            <a:pPr>
              <a:lnSpc>
                <a:spcPts val="5599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-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Isso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significa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que 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cabeça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feto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está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exercendo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pressão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sobre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assoalho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pélvico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da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mãe</a:t>
            </a:r>
            <a:endParaRPr lang="en-US" sz="3500" dirty="0" smtClean="0">
              <a:solidFill>
                <a:srgbClr val="490242"/>
              </a:solidFill>
              <a:latin typeface="Open Sans"/>
            </a:endParaRPr>
          </a:p>
          <a:p>
            <a:pPr>
              <a:lnSpc>
                <a:spcPts val="5599"/>
              </a:lnSpc>
            </a:pPr>
            <a:endParaRPr lang="en-US" sz="3500" dirty="0">
              <a:solidFill>
                <a:srgbClr val="490242"/>
              </a:solidFill>
              <a:latin typeface="Open Sans"/>
            </a:endParaRPr>
          </a:p>
          <a:p>
            <a:pPr>
              <a:lnSpc>
                <a:spcPts val="5599"/>
              </a:lnSpc>
            </a:pPr>
            <a:r>
              <a:rPr lang="en-US" sz="3500" dirty="0">
                <a:solidFill>
                  <a:srgbClr val="490242"/>
                </a:solidFill>
                <a:latin typeface="Open Sans"/>
              </a:rPr>
              <a:t>É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nessa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hora 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que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vemos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o </a:t>
            </a:r>
            <a:r>
              <a:rPr lang="en-US" sz="3500" dirty="0">
                <a:solidFill>
                  <a:srgbClr val="490242"/>
                </a:solidFill>
                <a:latin typeface="Open Sans Bold"/>
              </a:rPr>
              <a:t>PERÍNEO DISTENDER</a:t>
            </a:r>
          </a:p>
          <a:p>
            <a:pPr>
              <a:lnSpc>
                <a:spcPts val="5599"/>
              </a:lnSpc>
            </a:pPr>
            <a:r>
              <a:rPr lang="en-US" sz="3500" dirty="0">
                <a:solidFill>
                  <a:srgbClr val="490242"/>
                </a:solidFill>
                <a:latin typeface="Open Sans"/>
              </a:rPr>
              <a:t>  </a:t>
            </a:r>
          </a:p>
          <a:p>
            <a:pPr>
              <a:lnSpc>
                <a:spcPts val="5599"/>
              </a:lnSpc>
            </a:pPr>
            <a:endParaRPr lang="en-US" sz="3500" dirty="0">
              <a:solidFill>
                <a:srgbClr val="490242"/>
              </a:solidFill>
              <a:latin typeface="Open Sans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6651306" y="342900"/>
            <a:ext cx="1395445" cy="1225454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>
          <a:xfrm>
            <a:off x="345677" y="9417712"/>
            <a:ext cx="721895" cy="360947"/>
          </a:xfrm>
          <a:prstGeom prst="rect">
            <a:avLst/>
          </a:prstGeom>
        </p:spPr>
      </p:pic>
      <p:sp>
        <p:nvSpPr>
          <p:cNvPr id="12" name="TextBox 3"/>
          <p:cNvSpPr txBox="1"/>
          <p:nvPr/>
        </p:nvSpPr>
        <p:spPr>
          <a:xfrm>
            <a:off x="228600" y="176984"/>
            <a:ext cx="5638800" cy="126650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6000" dirty="0">
                <a:solidFill>
                  <a:srgbClr val="430B55"/>
                </a:solidFill>
                <a:latin typeface="Adam Script"/>
              </a:rPr>
              <a:t>2.Expulsivo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41117" t="33990" r="36142" b="30619"/>
          <a:stretch>
            <a:fillRect/>
          </a:stretch>
        </p:blipFill>
        <p:spPr>
          <a:xfrm>
            <a:off x="8731084" y="2586183"/>
            <a:ext cx="8179761" cy="71572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5"/>
          <p:cNvSpPr txBox="1"/>
          <p:nvPr/>
        </p:nvSpPr>
        <p:spPr>
          <a:xfrm>
            <a:off x="228600" y="2586183"/>
            <a:ext cx="7541669" cy="6463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799" lvl="1" algn="just">
              <a:lnSpc>
                <a:spcPts val="5599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- Para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avaliar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essa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descida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utilizamos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os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endParaRPr lang="en-US" sz="3500" dirty="0" smtClean="0">
              <a:solidFill>
                <a:srgbClr val="490242"/>
              </a:solidFill>
              <a:latin typeface="Open Sans"/>
            </a:endParaRPr>
          </a:p>
          <a:p>
            <a:pPr marL="431799" lvl="1" algn="just">
              <a:lnSpc>
                <a:spcPts val="5599"/>
              </a:lnSpc>
            </a:pPr>
            <a:r>
              <a:rPr lang="en-US" sz="3500" b="1" u="sng" dirty="0" smtClean="0">
                <a:solidFill>
                  <a:srgbClr val="490242"/>
                </a:solidFill>
                <a:latin typeface="Open Sans"/>
              </a:rPr>
              <a:t>PLANOS </a:t>
            </a:r>
            <a:r>
              <a:rPr lang="en-US" sz="3500" b="1" u="sng" dirty="0">
                <a:solidFill>
                  <a:srgbClr val="490242"/>
                </a:solidFill>
                <a:latin typeface="Open Sans"/>
              </a:rPr>
              <a:t>DE </a:t>
            </a:r>
            <a:r>
              <a:rPr lang="en-US" sz="3500" b="1" u="sng" dirty="0" err="1">
                <a:solidFill>
                  <a:srgbClr val="490242"/>
                </a:solidFill>
                <a:latin typeface="Open Sans"/>
              </a:rPr>
              <a:t>DE</a:t>
            </a:r>
            <a:r>
              <a:rPr lang="en-US" sz="3500" b="1" u="sng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b="1" u="sng" dirty="0" smtClean="0">
                <a:solidFill>
                  <a:srgbClr val="490242"/>
                </a:solidFill>
                <a:latin typeface="Open Sans"/>
              </a:rPr>
              <a:t>LEE,</a:t>
            </a:r>
            <a:endParaRPr lang="en-US" sz="3500" u="sng" dirty="0">
              <a:solidFill>
                <a:srgbClr val="490242"/>
              </a:solidFill>
              <a:latin typeface="Open Sans"/>
            </a:endParaRPr>
          </a:p>
          <a:p>
            <a:pPr marL="431799" lvl="1" algn="just">
              <a:lnSpc>
                <a:spcPts val="5599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que é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avaliado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através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do toque vaginal para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ver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em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que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altura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pelve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se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encontra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cabeça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fetal</a:t>
            </a:r>
          </a:p>
          <a:p>
            <a:pPr marL="431799" lvl="1" algn="just">
              <a:lnSpc>
                <a:spcPts val="5599"/>
              </a:lnSpc>
            </a:pPr>
            <a:endParaRPr lang="en-US" sz="3500" dirty="0">
              <a:solidFill>
                <a:srgbClr val="490242"/>
              </a:solidFill>
              <a:latin typeface="Open Sans"/>
            </a:endParaRPr>
          </a:p>
          <a:p>
            <a:pPr marL="863599" lvl="1" indent="-431800" algn="just">
              <a:lnSpc>
                <a:spcPts val="5599"/>
              </a:lnSpc>
              <a:buFont typeface="Arial"/>
              <a:buChar char="•"/>
            </a:pPr>
            <a:r>
              <a:rPr lang="en-US" sz="3500" dirty="0">
                <a:solidFill>
                  <a:srgbClr val="490242"/>
                </a:solidFill>
                <a:latin typeface="Open Sans"/>
              </a:rPr>
              <a:t>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ponto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b="1" dirty="0">
                <a:solidFill>
                  <a:srgbClr val="490242"/>
                </a:solidFill>
                <a:latin typeface="Open Sans"/>
              </a:rPr>
              <a:t>ZERO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é 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ponto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mais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estreito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bacia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materna</a:t>
            </a:r>
            <a:endParaRPr lang="en-US" sz="3500" dirty="0">
              <a:solidFill>
                <a:srgbClr val="490242"/>
              </a:solidFill>
              <a:latin typeface="Open Sans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5480756" y="9714898"/>
            <a:ext cx="1430089" cy="297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dirty="0">
                <a:solidFill>
                  <a:srgbClr val="490242"/>
                </a:solidFill>
                <a:latin typeface="Open Sans Light"/>
              </a:rPr>
              <a:t>ZUGAIB, 2019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134600" y="1461830"/>
            <a:ext cx="4900315" cy="8345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4000" dirty="0" err="1">
                <a:solidFill>
                  <a:srgbClr val="490242"/>
                </a:solidFill>
                <a:latin typeface="Open Sans Italics"/>
              </a:rPr>
              <a:t>Planos</a:t>
            </a:r>
            <a:r>
              <a:rPr lang="en-US" sz="4000" dirty="0">
                <a:solidFill>
                  <a:srgbClr val="490242"/>
                </a:solidFill>
                <a:latin typeface="Open Sans Italics"/>
              </a:rPr>
              <a:t> de </a:t>
            </a:r>
            <a:r>
              <a:rPr lang="en-US" sz="4000" dirty="0" err="1">
                <a:solidFill>
                  <a:srgbClr val="490242"/>
                </a:solidFill>
                <a:latin typeface="Open Sans Italics"/>
              </a:rPr>
              <a:t>De</a:t>
            </a:r>
            <a:r>
              <a:rPr lang="en-US" sz="4000" dirty="0">
                <a:solidFill>
                  <a:srgbClr val="490242"/>
                </a:solidFill>
                <a:latin typeface="Open Sans Italics"/>
              </a:rPr>
              <a:t> Lee</a:t>
            </a:r>
          </a:p>
        </p:txBody>
      </p:sp>
      <p:sp>
        <p:nvSpPr>
          <p:cNvPr id="8" name="TextBox 3"/>
          <p:cNvSpPr txBox="1"/>
          <p:nvPr/>
        </p:nvSpPr>
        <p:spPr>
          <a:xfrm>
            <a:off x="228600" y="176984"/>
            <a:ext cx="5638800" cy="126650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6000" dirty="0">
                <a:solidFill>
                  <a:srgbClr val="430B55"/>
                </a:solidFill>
                <a:latin typeface="Adam Script"/>
              </a:rPr>
              <a:t>2.Expulsivo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914400" y="2567487"/>
            <a:ext cx="15749428" cy="81560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67"/>
              </a:lnSpc>
            </a:pP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- </a:t>
            </a:r>
            <a:r>
              <a:rPr lang="en-US" sz="3200" dirty="0" err="1" smtClean="0">
                <a:solidFill>
                  <a:srgbClr val="490242"/>
                </a:solidFill>
                <a:latin typeface="Open Sans"/>
              </a:rPr>
              <a:t>Período</a:t>
            </a: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que </a:t>
            </a:r>
            <a:r>
              <a:rPr lang="en-US" sz="3200" dirty="0" err="1" smtClean="0">
                <a:solidFill>
                  <a:srgbClr val="490242"/>
                </a:solidFill>
                <a:latin typeface="Open Sans"/>
              </a:rPr>
              <a:t>compreende</a:t>
            </a: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3200" dirty="0" err="1" smtClean="0">
                <a:solidFill>
                  <a:srgbClr val="490242"/>
                </a:solidFill>
                <a:latin typeface="Open Sans"/>
              </a:rPr>
              <a:t>nascimento</a:t>
            </a: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3200" dirty="0" err="1" smtClean="0">
                <a:solidFill>
                  <a:schemeClr val="accent4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beb</a:t>
            </a:r>
            <a:r>
              <a:rPr lang="pt-BR" sz="3200" dirty="0">
                <a:solidFill>
                  <a:schemeClr val="accent4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ê</a:t>
            </a: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200" dirty="0" err="1" smtClean="0">
                <a:solidFill>
                  <a:srgbClr val="490242"/>
                </a:solidFill>
                <a:latin typeface="Open Sans"/>
              </a:rPr>
              <a:t>até</a:t>
            </a: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 a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expulsão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da placenta</a:t>
            </a:r>
          </a:p>
          <a:p>
            <a:pPr algn="just">
              <a:lnSpc>
                <a:spcPts val="5267"/>
              </a:lnSpc>
            </a:pPr>
            <a:endParaRPr lang="en-US" sz="3200" dirty="0">
              <a:solidFill>
                <a:srgbClr val="490242"/>
              </a:solidFill>
              <a:latin typeface="Open Sans"/>
            </a:endParaRPr>
          </a:p>
          <a:p>
            <a:pPr algn="just">
              <a:lnSpc>
                <a:spcPts val="5312"/>
              </a:lnSpc>
            </a:pP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- A 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placenta é um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órgão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formado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durante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 a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gestação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 com a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função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 de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nutrir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 o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feto</a:t>
            </a:r>
            <a:endParaRPr lang="en-US" sz="3200" dirty="0">
              <a:solidFill>
                <a:srgbClr val="490242"/>
              </a:solidFill>
              <a:latin typeface="Open Sans"/>
            </a:endParaRPr>
          </a:p>
          <a:p>
            <a:pPr algn="just">
              <a:lnSpc>
                <a:spcPts val="5312"/>
              </a:lnSpc>
            </a:pPr>
            <a:endParaRPr lang="en-US" sz="3200" dirty="0">
              <a:solidFill>
                <a:srgbClr val="490242"/>
              </a:solidFill>
              <a:latin typeface="Open Sans"/>
            </a:endParaRPr>
          </a:p>
          <a:p>
            <a:pPr algn="just">
              <a:lnSpc>
                <a:spcPts val="5312"/>
              </a:lnSpc>
            </a:pP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- É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composta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por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 2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partes</a:t>
            </a: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: - </a:t>
            </a:r>
            <a:r>
              <a:rPr lang="en-US" sz="3200" dirty="0" smtClean="0">
                <a:solidFill>
                  <a:srgbClr val="490242"/>
                </a:solidFill>
                <a:latin typeface="Open Sans Bold Italics"/>
              </a:rPr>
              <a:t>MATERNA</a:t>
            </a:r>
            <a:endParaRPr lang="en-US" sz="3200" dirty="0">
              <a:solidFill>
                <a:srgbClr val="490242"/>
              </a:solidFill>
              <a:latin typeface="Open Sans"/>
            </a:endParaRPr>
          </a:p>
          <a:p>
            <a:pPr algn="just">
              <a:lnSpc>
                <a:spcPts val="5312"/>
              </a:lnSpc>
            </a:pP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                                              - </a:t>
            </a:r>
            <a:r>
              <a:rPr lang="en-US" sz="3200" dirty="0" smtClean="0">
                <a:solidFill>
                  <a:srgbClr val="490242"/>
                </a:solidFill>
                <a:latin typeface="Open Sans Bold Italics"/>
              </a:rPr>
              <a:t>FETAL</a:t>
            </a:r>
            <a:endParaRPr lang="en-US" sz="3200" dirty="0">
              <a:solidFill>
                <a:srgbClr val="490242"/>
              </a:solidFill>
              <a:latin typeface="Open Sans Bold Italics"/>
            </a:endParaRPr>
          </a:p>
          <a:p>
            <a:pPr algn="just">
              <a:lnSpc>
                <a:spcPts val="5312"/>
              </a:lnSpc>
            </a:pPr>
            <a:endParaRPr lang="en-US" sz="3200" dirty="0">
              <a:solidFill>
                <a:srgbClr val="490242"/>
              </a:solidFill>
              <a:latin typeface="Open Sans Bold Italics"/>
            </a:endParaRPr>
          </a:p>
          <a:p>
            <a:pPr algn="just">
              <a:lnSpc>
                <a:spcPts val="5312"/>
              </a:lnSpc>
            </a:pP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- </a:t>
            </a:r>
            <a:r>
              <a:rPr lang="en-US" sz="3200" dirty="0" err="1" smtClean="0">
                <a:solidFill>
                  <a:srgbClr val="490242"/>
                </a:solidFill>
                <a:latin typeface="Open Sans"/>
              </a:rPr>
              <a:t>Além</a:t>
            </a: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disso,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ainda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dá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origem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 à </a:t>
            </a:r>
            <a:r>
              <a:rPr lang="en-US" sz="3200" dirty="0" err="1">
                <a:solidFill>
                  <a:srgbClr val="490242"/>
                </a:solidFill>
                <a:latin typeface="Open Sans Bold"/>
              </a:rPr>
              <a:t>bolsa</a:t>
            </a:r>
            <a:r>
              <a:rPr lang="en-US" sz="3200" dirty="0">
                <a:solidFill>
                  <a:srgbClr val="490242"/>
                </a:solidFill>
                <a:latin typeface="Open Sans Bold"/>
              </a:rPr>
              <a:t> </a:t>
            </a:r>
            <a:r>
              <a:rPr lang="en-US" sz="3200" dirty="0" err="1">
                <a:solidFill>
                  <a:srgbClr val="490242"/>
                </a:solidFill>
                <a:latin typeface="Open Sans Bold"/>
              </a:rPr>
              <a:t>amniótica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ou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bolsa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 das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águas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compartimento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 que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envolve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 o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feto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protegendo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-o do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ambiente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externo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 e o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mantendo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aquecido</a:t>
            </a:r>
            <a:endParaRPr lang="en-US" sz="3200" dirty="0">
              <a:solidFill>
                <a:srgbClr val="490242"/>
              </a:solidFill>
              <a:latin typeface="Open Sans"/>
            </a:endParaRPr>
          </a:p>
          <a:p>
            <a:pPr algn="just">
              <a:lnSpc>
                <a:spcPts val="5267"/>
              </a:lnSpc>
            </a:pPr>
            <a:endParaRPr lang="en-US" sz="3200" dirty="0">
              <a:solidFill>
                <a:srgbClr val="490242"/>
              </a:solidFill>
              <a:latin typeface="Open Sans"/>
            </a:endParaRPr>
          </a:p>
          <a:p>
            <a:pPr algn="just">
              <a:lnSpc>
                <a:spcPts val="5267"/>
              </a:lnSpc>
            </a:pPr>
            <a:endParaRPr lang="en-US" sz="3200" dirty="0">
              <a:solidFill>
                <a:srgbClr val="490242"/>
              </a:solidFill>
              <a:latin typeface="Open Sans Italics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52400" y="176638"/>
            <a:ext cx="5486400" cy="126650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6000" dirty="0">
                <a:solidFill>
                  <a:srgbClr val="430B55"/>
                </a:solidFill>
                <a:latin typeface="Adam Script"/>
              </a:rPr>
              <a:t>3. </a:t>
            </a:r>
            <a:r>
              <a:rPr lang="en-US" sz="6000" dirty="0" err="1">
                <a:solidFill>
                  <a:srgbClr val="430B55"/>
                </a:solidFill>
                <a:latin typeface="Adam Script"/>
              </a:rPr>
              <a:t>Dequitação</a:t>
            </a:r>
            <a:endParaRPr lang="en-US" sz="6000" dirty="0">
              <a:solidFill>
                <a:srgbClr val="430B55"/>
              </a:solidFill>
              <a:latin typeface="Adam Script"/>
            </a:endParaR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3301215" y="176638"/>
            <a:ext cx="1591570" cy="2111535"/>
          </a:xfrm>
          <a:prstGeom prst="rect">
            <a:avLst/>
          </a:prstGeom>
        </p:spPr>
      </p:pic>
      <p:pic>
        <p:nvPicPr>
          <p:cNvPr id="10" name="Picture 8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14097000" y="4610100"/>
            <a:ext cx="3860881" cy="25674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42524" t="34606" r="31231" b="29295"/>
          <a:stretch>
            <a:fillRect/>
          </a:stretch>
        </p:blipFill>
        <p:spPr>
          <a:xfrm>
            <a:off x="6118738" y="3084596"/>
            <a:ext cx="5797707" cy="4483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5"/>
          <a:srcRect l="43012" t="27249" r="31405" b="34411"/>
          <a:stretch>
            <a:fillRect/>
          </a:stretch>
        </p:blipFill>
        <p:spPr>
          <a:xfrm>
            <a:off x="225556" y="3084596"/>
            <a:ext cx="5321148" cy="44835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6"/>
          <a:srcRect l="64177" t="28744" r="17760" b="43607"/>
          <a:stretch>
            <a:fillRect/>
          </a:stretch>
        </p:blipFill>
        <p:spPr>
          <a:xfrm>
            <a:off x="12441266" y="2997453"/>
            <a:ext cx="5276421" cy="45409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6"/>
          <p:cNvSpPr txBox="1"/>
          <p:nvPr/>
        </p:nvSpPr>
        <p:spPr>
          <a:xfrm>
            <a:off x="16223784" y="7564066"/>
            <a:ext cx="1430089" cy="297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dirty="0">
                <a:solidFill>
                  <a:srgbClr val="490242"/>
                </a:solidFill>
                <a:latin typeface="Open Sans Light"/>
              </a:rPr>
              <a:t>ZUGAIB, 2015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278218" y="8092641"/>
            <a:ext cx="5649900" cy="112340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rtlCol="0" anchor="t">
            <a:spAutoFit/>
          </a:bodyPr>
          <a:lstStyle/>
          <a:p>
            <a:pPr algn="just">
              <a:lnSpc>
                <a:spcPts val="4505"/>
              </a:lnSpc>
            </a:pPr>
            <a:r>
              <a:rPr lang="en-US" sz="3060" dirty="0">
                <a:solidFill>
                  <a:srgbClr val="490242"/>
                </a:solidFill>
                <a:latin typeface="Open Sans Bold"/>
              </a:rPr>
              <a:t>Face </a:t>
            </a:r>
            <a:r>
              <a:rPr lang="en-US" sz="3060" dirty="0" err="1">
                <a:solidFill>
                  <a:srgbClr val="490242"/>
                </a:solidFill>
                <a:latin typeface="Open Sans Bold"/>
              </a:rPr>
              <a:t>materna</a:t>
            </a:r>
            <a:r>
              <a:rPr lang="en-US" sz="3060" dirty="0">
                <a:solidFill>
                  <a:srgbClr val="490242"/>
                </a:solidFill>
                <a:latin typeface="Open Sans Bold"/>
              </a:rPr>
              <a:t>:</a:t>
            </a:r>
            <a:r>
              <a:rPr lang="en-US" sz="306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60" dirty="0" err="1">
                <a:solidFill>
                  <a:srgbClr val="490242"/>
                </a:solidFill>
                <a:latin typeface="Open Sans"/>
              </a:rPr>
              <a:t>fica</a:t>
            </a:r>
            <a:r>
              <a:rPr lang="en-US" sz="306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60" dirty="0" err="1">
                <a:solidFill>
                  <a:srgbClr val="490242"/>
                </a:solidFill>
                <a:latin typeface="Open Sans"/>
              </a:rPr>
              <a:t>em</a:t>
            </a:r>
            <a:r>
              <a:rPr lang="en-US" sz="306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60" dirty="0" err="1">
                <a:solidFill>
                  <a:srgbClr val="490242"/>
                </a:solidFill>
                <a:latin typeface="Open Sans"/>
              </a:rPr>
              <a:t>contato</a:t>
            </a:r>
            <a:r>
              <a:rPr lang="en-US" sz="3060" dirty="0">
                <a:solidFill>
                  <a:srgbClr val="490242"/>
                </a:solidFill>
                <a:latin typeface="Open Sans"/>
              </a:rPr>
              <a:t> com o </a:t>
            </a:r>
            <a:r>
              <a:rPr lang="en-US" sz="3060" dirty="0" err="1">
                <a:solidFill>
                  <a:srgbClr val="490242"/>
                </a:solidFill>
                <a:latin typeface="Open Sans"/>
              </a:rPr>
              <a:t>útero</a:t>
            </a:r>
            <a:endParaRPr lang="en-US" sz="3060" dirty="0">
              <a:solidFill>
                <a:srgbClr val="490242"/>
              </a:solidFill>
              <a:latin typeface="Open Sans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5911756" y="792532"/>
            <a:ext cx="6004689" cy="220573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4279"/>
              </a:lnSpc>
            </a:pPr>
            <a:r>
              <a:rPr lang="en-US" sz="3056" dirty="0">
                <a:solidFill>
                  <a:srgbClr val="490242"/>
                </a:solidFill>
                <a:latin typeface="Open Sans Bold"/>
              </a:rPr>
              <a:t>Face fetal: </a:t>
            </a:r>
            <a:r>
              <a:rPr lang="en-US" sz="3056" dirty="0" err="1">
                <a:solidFill>
                  <a:srgbClr val="490242"/>
                </a:solidFill>
                <a:latin typeface="Open Sans"/>
              </a:rPr>
              <a:t>fica</a:t>
            </a:r>
            <a:r>
              <a:rPr lang="en-US" sz="3056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56" dirty="0" err="1">
                <a:solidFill>
                  <a:srgbClr val="490242"/>
                </a:solidFill>
                <a:latin typeface="Open Sans"/>
              </a:rPr>
              <a:t>em</a:t>
            </a:r>
            <a:r>
              <a:rPr lang="en-US" sz="3056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56" dirty="0" err="1">
                <a:solidFill>
                  <a:srgbClr val="490242"/>
                </a:solidFill>
                <a:latin typeface="Open Sans"/>
              </a:rPr>
              <a:t>contato</a:t>
            </a:r>
            <a:r>
              <a:rPr lang="en-US" sz="3056" dirty="0">
                <a:solidFill>
                  <a:srgbClr val="490242"/>
                </a:solidFill>
                <a:latin typeface="Open Sans"/>
              </a:rPr>
              <a:t> com o </a:t>
            </a:r>
            <a:r>
              <a:rPr lang="en-US" sz="3056" dirty="0" err="1">
                <a:solidFill>
                  <a:srgbClr val="490242"/>
                </a:solidFill>
                <a:latin typeface="Open Sans"/>
              </a:rPr>
              <a:t>feto</a:t>
            </a:r>
            <a:r>
              <a:rPr lang="en-US" sz="3056" dirty="0">
                <a:solidFill>
                  <a:srgbClr val="490242"/>
                </a:solidFill>
                <a:latin typeface="Open Sans"/>
              </a:rPr>
              <a:t>, local </a:t>
            </a:r>
            <a:r>
              <a:rPr lang="en-US" sz="3056" dirty="0" err="1">
                <a:solidFill>
                  <a:srgbClr val="490242"/>
                </a:solidFill>
                <a:latin typeface="Open Sans"/>
              </a:rPr>
              <a:t>onde</a:t>
            </a:r>
            <a:r>
              <a:rPr lang="en-US" sz="3056" dirty="0">
                <a:solidFill>
                  <a:srgbClr val="490242"/>
                </a:solidFill>
                <a:latin typeface="Open Sans"/>
              </a:rPr>
              <a:t> o </a:t>
            </a:r>
            <a:r>
              <a:rPr lang="en-US" sz="3056" dirty="0" err="1">
                <a:solidFill>
                  <a:srgbClr val="490242"/>
                </a:solidFill>
                <a:latin typeface="Open Sans"/>
              </a:rPr>
              <a:t>cordão</a:t>
            </a:r>
            <a:r>
              <a:rPr lang="en-US" sz="3056" dirty="0">
                <a:solidFill>
                  <a:srgbClr val="490242"/>
                </a:solidFill>
                <a:latin typeface="Open Sans"/>
              </a:rPr>
              <a:t> umbilical </a:t>
            </a:r>
            <a:r>
              <a:rPr lang="en-US" sz="3056" dirty="0" err="1">
                <a:solidFill>
                  <a:srgbClr val="490242"/>
                </a:solidFill>
                <a:latin typeface="Open Sans"/>
              </a:rPr>
              <a:t>está</a:t>
            </a:r>
            <a:r>
              <a:rPr lang="en-US" sz="3056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56" dirty="0" err="1">
                <a:solidFill>
                  <a:srgbClr val="490242"/>
                </a:solidFill>
                <a:latin typeface="Open Sans"/>
              </a:rPr>
              <a:t>inserido</a:t>
            </a:r>
            <a:r>
              <a:rPr lang="en-US" sz="3056" dirty="0">
                <a:solidFill>
                  <a:srgbClr val="490242"/>
                </a:solidFill>
                <a:latin typeface="Open Sans"/>
              </a:rPr>
              <a:t>, parte </a:t>
            </a:r>
            <a:r>
              <a:rPr lang="en-US" sz="3056" dirty="0" err="1">
                <a:solidFill>
                  <a:srgbClr val="490242"/>
                </a:solidFill>
                <a:latin typeface="Open Sans"/>
              </a:rPr>
              <a:t>em</a:t>
            </a:r>
            <a:r>
              <a:rPr lang="en-US" sz="3056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56" dirty="0" err="1">
                <a:solidFill>
                  <a:srgbClr val="490242"/>
                </a:solidFill>
                <a:latin typeface="Open Sans"/>
              </a:rPr>
              <a:t>contato</a:t>
            </a:r>
            <a:r>
              <a:rPr lang="en-US" sz="3056" dirty="0">
                <a:solidFill>
                  <a:srgbClr val="490242"/>
                </a:solidFill>
                <a:latin typeface="Open Sans"/>
              </a:rPr>
              <a:t> com a </a:t>
            </a:r>
            <a:r>
              <a:rPr lang="en-US" sz="3056" dirty="0" err="1">
                <a:solidFill>
                  <a:srgbClr val="490242"/>
                </a:solidFill>
                <a:latin typeface="Open Sans"/>
              </a:rPr>
              <a:t>bolsa</a:t>
            </a:r>
            <a:r>
              <a:rPr lang="en-US" sz="3056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056" dirty="0" err="1">
                <a:solidFill>
                  <a:srgbClr val="490242"/>
                </a:solidFill>
                <a:latin typeface="Open Sans"/>
              </a:rPr>
              <a:t>amniótica</a:t>
            </a:r>
            <a:endParaRPr lang="en-US" sz="3056" dirty="0">
              <a:solidFill>
                <a:srgbClr val="490242"/>
              </a:solidFill>
              <a:latin typeface="Open Sans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2358388" y="8059132"/>
            <a:ext cx="5649900" cy="55417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rtlCol="0" anchor="t">
            <a:spAutoFit/>
          </a:bodyPr>
          <a:lstStyle/>
          <a:p>
            <a:pPr algn="ctr">
              <a:lnSpc>
                <a:spcPts val="4505"/>
              </a:lnSpc>
            </a:pPr>
            <a:r>
              <a:rPr lang="en-US" sz="3217" dirty="0" err="1">
                <a:solidFill>
                  <a:srgbClr val="490242"/>
                </a:solidFill>
                <a:latin typeface="Open Sans Bold"/>
              </a:rPr>
              <a:t>Bolsa</a:t>
            </a:r>
            <a:r>
              <a:rPr lang="en-US" sz="3217" dirty="0">
                <a:solidFill>
                  <a:srgbClr val="490242"/>
                </a:solidFill>
                <a:latin typeface="Open Sans Bold"/>
              </a:rPr>
              <a:t> </a:t>
            </a:r>
            <a:r>
              <a:rPr lang="en-US" sz="3217" dirty="0" err="1">
                <a:solidFill>
                  <a:srgbClr val="490242"/>
                </a:solidFill>
                <a:latin typeface="Open Sans Bold"/>
              </a:rPr>
              <a:t>amniótica</a:t>
            </a:r>
            <a:endParaRPr lang="en-US" sz="3217" dirty="0">
              <a:solidFill>
                <a:srgbClr val="490242"/>
              </a:solidFill>
              <a:latin typeface="Open Sans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486356" y="7578134"/>
            <a:ext cx="1430089" cy="297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dirty="0">
                <a:solidFill>
                  <a:srgbClr val="490242"/>
                </a:solidFill>
                <a:latin typeface="Open Sans Light"/>
              </a:rPr>
              <a:t>ZUGAIB, 2015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116615" y="7578134"/>
            <a:ext cx="1430089" cy="297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 dirty="0">
                <a:solidFill>
                  <a:srgbClr val="490242"/>
                </a:solidFill>
                <a:latin typeface="Open Sans Light"/>
              </a:rPr>
              <a:t>ZUGAIB, 2015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98765" y="81635"/>
            <a:ext cx="8002621" cy="126650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6000" dirty="0">
                <a:solidFill>
                  <a:srgbClr val="430B55"/>
                </a:solidFill>
                <a:latin typeface="Adam Script"/>
              </a:rPr>
              <a:t>4.Período de Greenberg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33460" y="2297875"/>
            <a:ext cx="16567641" cy="38574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5599"/>
              </a:lnSpc>
            </a:pP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    </a:t>
            </a: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- </a:t>
            </a:r>
            <a:r>
              <a:rPr lang="en-US" sz="3200" dirty="0" err="1" smtClean="0">
                <a:solidFill>
                  <a:srgbClr val="490242"/>
                </a:solidFill>
                <a:latin typeface="Open Sans"/>
              </a:rPr>
              <a:t>Compreende</a:t>
            </a: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a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primeira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 hora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após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 o </a:t>
            </a:r>
            <a:r>
              <a:rPr lang="en-US" sz="3200" dirty="0" err="1">
                <a:solidFill>
                  <a:srgbClr val="490242"/>
                </a:solidFill>
                <a:latin typeface="Open Sans"/>
              </a:rPr>
              <a:t>desprendimento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 da </a:t>
            </a: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placenta</a:t>
            </a:r>
          </a:p>
          <a:p>
            <a:pPr algn="ctr">
              <a:lnSpc>
                <a:spcPts val="5599"/>
              </a:lnSpc>
            </a:pPr>
            <a:endParaRPr lang="en-US" sz="3200" dirty="0">
              <a:solidFill>
                <a:srgbClr val="490242"/>
              </a:solidFill>
              <a:latin typeface="Open Sans"/>
            </a:endParaRPr>
          </a:p>
          <a:p>
            <a:pPr algn="ctr"/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- É </a:t>
            </a:r>
            <a:r>
              <a:rPr lang="en-US" sz="3200" dirty="0" err="1" smtClean="0">
                <a:solidFill>
                  <a:srgbClr val="490242"/>
                </a:solidFill>
                <a:latin typeface="Open Sans"/>
              </a:rPr>
              <a:t>nesse</a:t>
            </a: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200" dirty="0" err="1" smtClean="0">
                <a:solidFill>
                  <a:srgbClr val="490242"/>
                </a:solidFill>
                <a:latin typeface="Open Sans"/>
              </a:rPr>
              <a:t>período</a:t>
            </a: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 que se </a:t>
            </a:r>
            <a:r>
              <a:rPr lang="en-US" sz="3200" dirty="0" err="1" smtClean="0">
                <a:solidFill>
                  <a:srgbClr val="490242"/>
                </a:solidFill>
                <a:latin typeface="Open Sans"/>
              </a:rPr>
              <a:t>revisa</a:t>
            </a: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 o </a:t>
            </a: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canal vaginal para </a:t>
            </a:r>
            <a:r>
              <a:rPr lang="en-US" sz="3200" dirty="0" err="1" smtClean="0">
                <a:solidFill>
                  <a:srgbClr val="490242"/>
                </a:solidFill>
                <a:latin typeface="Open Sans"/>
              </a:rPr>
              <a:t>verificar</a:t>
            </a: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a </a:t>
            </a:r>
            <a:r>
              <a:rPr lang="en-US" sz="3200" dirty="0" err="1" smtClean="0">
                <a:solidFill>
                  <a:srgbClr val="490242"/>
                </a:solidFill>
                <a:latin typeface="Open Sans"/>
              </a:rPr>
              <a:t>presença</a:t>
            </a: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 de </a:t>
            </a:r>
            <a:r>
              <a:rPr lang="en-US" sz="3200" dirty="0" smtClean="0">
                <a:solidFill>
                  <a:schemeClr val="accent4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les</a:t>
            </a:r>
            <a:r>
              <a:rPr lang="pt-BR" sz="3200" dirty="0">
                <a:solidFill>
                  <a:schemeClr val="accent4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õ</a:t>
            </a:r>
            <a:r>
              <a:rPr lang="en-US" sz="3200" dirty="0" err="1" smtClean="0">
                <a:solidFill>
                  <a:schemeClr val="accent4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e</a:t>
            </a:r>
            <a:r>
              <a:rPr lang="en-US" sz="3200" dirty="0" err="1" smtClean="0">
                <a:solidFill>
                  <a:srgbClr val="490242"/>
                </a:solidFill>
                <a:latin typeface="Open Sans"/>
              </a:rPr>
              <a:t>s</a:t>
            </a:r>
            <a:r>
              <a:rPr lang="en-US" sz="3200" dirty="0" smtClean="0">
                <a:solidFill>
                  <a:srgbClr val="490242"/>
                </a:solidFill>
                <a:latin typeface="Open Sans"/>
              </a:rPr>
              <a:t> (</a:t>
            </a:r>
            <a:r>
              <a:rPr lang="en-US" sz="3200" dirty="0" err="1" smtClean="0">
                <a:solidFill>
                  <a:srgbClr val="490242"/>
                </a:solidFill>
                <a:latin typeface="Open Sans"/>
              </a:rPr>
              <a:t>laceraç</a:t>
            </a:r>
            <a:r>
              <a:rPr lang="pt-BR" sz="3200" dirty="0" smtClean="0">
                <a:solidFill>
                  <a:schemeClr val="accent4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õ</a:t>
            </a:r>
            <a:r>
              <a:rPr lang="en-US" sz="3200" dirty="0" err="1" smtClean="0">
                <a:solidFill>
                  <a:srgbClr val="490242"/>
                </a:solidFill>
                <a:latin typeface="Open Sans"/>
              </a:rPr>
              <a:t>es</a:t>
            </a:r>
            <a:r>
              <a:rPr lang="en-US" sz="3200" dirty="0">
                <a:solidFill>
                  <a:srgbClr val="490242"/>
                </a:solidFill>
                <a:latin typeface="Open Sans"/>
              </a:rPr>
              <a:t>)</a:t>
            </a:r>
            <a:endParaRPr lang="en-US" sz="3200" dirty="0">
              <a:solidFill>
                <a:srgbClr val="490242"/>
              </a:solidFill>
              <a:latin typeface="Open Sans"/>
            </a:endParaRPr>
          </a:p>
          <a:p>
            <a:pPr algn="ctr">
              <a:lnSpc>
                <a:spcPts val="5599"/>
              </a:lnSpc>
            </a:pPr>
            <a:endParaRPr lang="en-US" sz="3500" dirty="0">
              <a:solidFill>
                <a:srgbClr val="490242"/>
              </a:solidFill>
              <a:latin typeface="Open Sans"/>
            </a:endParaRPr>
          </a:p>
          <a:p>
            <a:pPr algn="ctr">
              <a:lnSpc>
                <a:spcPts val="5599"/>
              </a:lnSpc>
            </a:pPr>
            <a:endParaRPr lang="en-US" sz="3500" dirty="0">
              <a:solidFill>
                <a:srgbClr val="490242"/>
              </a:solidFill>
              <a:latin typeface="Open Sans Italics"/>
            </a:endParaRPr>
          </a:p>
        </p:txBody>
      </p:sp>
      <p:pic>
        <p:nvPicPr>
          <p:cNvPr id="8" name="Picture 4"/>
          <p:cNvPicPr>
            <a:picLocks noChangeAspect="1"/>
          </p:cNvPicPr>
          <p:nvPr/>
        </p:nvPicPr>
        <p:blipFill>
          <a:blip r:embed="rId4"/>
          <a:srcRect l="42064" t="17137" r="12273" b="17869"/>
          <a:stretch>
            <a:fillRect/>
          </a:stretch>
        </p:blipFill>
        <p:spPr>
          <a:xfrm>
            <a:off x="6454790" y="5219700"/>
            <a:ext cx="5957186" cy="4767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7"/>
          <p:cNvSpPr txBox="1"/>
          <p:nvPr/>
        </p:nvSpPr>
        <p:spPr>
          <a:xfrm>
            <a:off x="9684802" y="9986918"/>
            <a:ext cx="2732038" cy="3000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dirty="0">
                <a:solidFill>
                  <a:srgbClr val="490242"/>
                </a:solidFill>
                <a:latin typeface="Open Sans Light"/>
              </a:rPr>
              <a:t>ZUGAIB, FRANCISCO, 2019</a:t>
            </a:r>
          </a:p>
        </p:txBody>
      </p:sp>
      <p:sp>
        <p:nvSpPr>
          <p:cNvPr id="10" name="TextBox 8"/>
          <p:cNvSpPr txBox="1"/>
          <p:nvPr/>
        </p:nvSpPr>
        <p:spPr>
          <a:xfrm>
            <a:off x="2019830" y="5748968"/>
            <a:ext cx="4252781" cy="125675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2500" dirty="0">
                <a:solidFill>
                  <a:srgbClr val="490242"/>
                </a:solidFill>
                <a:latin typeface="Open Sans Bold"/>
              </a:rPr>
              <a:t>1º </a:t>
            </a:r>
            <a:r>
              <a:rPr lang="en-US" sz="2500" dirty="0" err="1">
                <a:solidFill>
                  <a:srgbClr val="490242"/>
                </a:solidFill>
                <a:latin typeface="Open Sans Bold"/>
              </a:rPr>
              <a:t>grau</a:t>
            </a:r>
            <a:r>
              <a:rPr lang="en-US" sz="2500" dirty="0">
                <a:solidFill>
                  <a:srgbClr val="490242"/>
                </a:solidFill>
                <a:latin typeface="Open Sans"/>
              </a:rPr>
              <a:t>: </a:t>
            </a:r>
            <a:r>
              <a:rPr lang="en-US" sz="2500" dirty="0" err="1">
                <a:solidFill>
                  <a:srgbClr val="490242"/>
                </a:solidFill>
                <a:latin typeface="Open Sans"/>
              </a:rPr>
              <a:t>atinge</a:t>
            </a:r>
            <a:r>
              <a:rPr lang="en-US" sz="2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2500" dirty="0" err="1">
                <a:solidFill>
                  <a:srgbClr val="490242"/>
                </a:solidFill>
                <a:latin typeface="Open Sans"/>
              </a:rPr>
              <a:t>pele</a:t>
            </a:r>
            <a:r>
              <a:rPr lang="en-US" sz="2500" dirty="0">
                <a:solidFill>
                  <a:srgbClr val="490242"/>
                </a:solidFill>
                <a:latin typeface="Open Sans"/>
              </a:rPr>
              <a:t> e mucosa</a:t>
            </a:r>
          </a:p>
        </p:txBody>
      </p:sp>
      <p:sp>
        <p:nvSpPr>
          <p:cNvPr id="11" name="TextBox 9"/>
          <p:cNvSpPr txBox="1"/>
          <p:nvPr/>
        </p:nvSpPr>
        <p:spPr>
          <a:xfrm>
            <a:off x="12686048" y="5748968"/>
            <a:ext cx="4252781" cy="125675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2500" dirty="0">
                <a:solidFill>
                  <a:srgbClr val="490242"/>
                </a:solidFill>
                <a:latin typeface="Open Sans Bold"/>
              </a:rPr>
              <a:t>2º </a:t>
            </a:r>
            <a:r>
              <a:rPr lang="en-US" sz="2500" dirty="0" err="1">
                <a:solidFill>
                  <a:srgbClr val="490242"/>
                </a:solidFill>
                <a:latin typeface="Open Sans Bold"/>
              </a:rPr>
              <a:t>grau</a:t>
            </a:r>
            <a:r>
              <a:rPr lang="en-US" sz="2500" dirty="0">
                <a:solidFill>
                  <a:srgbClr val="490242"/>
                </a:solidFill>
                <a:latin typeface="Open Sans"/>
              </a:rPr>
              <a:t>: </a:t>
            </a:r>
            <a:r>
              <a:rPr lang="en-US" sz="2500" dirty="0" err="1">
                <a:solidFill>
                  <a:srgbClr val="490242"/>
                </a:solidFill>
                <a:latin typeface="Open Sans"/>
              </a:rPr>
              <a:t>atinge</a:t>
            </a:r>
            <a:r>
              <a:rPr lang="en-US" sz="2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2500" dirty="0" err="1">
                <a:solidFill>
                  <a:srgbClr val="490242"/>
                </a:solidFill>
                <a:latin typeface="Open Sans"/>
              </a:rPr>
              <a:t>pele</a:t>
            </a:r>
            <a:r>
              <a:rPr lang="en-US" sz="2500" dirty="0">
                <a:solidFill>
                  <a:srgbClr val="490242"/>
                </a:solidFill>
                <a:latin typeface="Open Sans"/>
              </a:rPr>
              <a:t>, mucosa e </a:t>
            </a:r>
            <a:r>
              <a:rPr lang="en-US" sz="2500" dirty="0" err="1">
                <a:solidFill>
                  <a:srgbClr val="490242"/>
                </a:solidFill>
                <a:latin typeface="Open Sans"/>
              </a:rPr>
              <a:t>músculo</a:t>
            </a:r>
            <a:endParaRPr lang="en-US" sz="2500" dirty="0">
              <a:solidFill>
                <a:srgbClr val="490242"/>
              </a:solidFill>
              <a:latin typeface="Open Sans"/>
            </a:endParaRPr>
          </a:p>
        </p:txBody>
      </p:sp>
      <p:sp>
        <p:nvSpPr>
          <p:cNvPr id="12" name="TextBox 10"/>
          <p:cNvSpPr txBox="1"/>
          <p:nvPr/>
        </p:nvSpPr>
        <p:spPr>
          <a:xfrm>
            <a:off x="2019831" y="7962056"/>
            <a:ext cx="4252781" cy="18851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2500" dirty="0">
                <a:solidFill>
                  <a:srgbClr val="490242"/>
                </a:solidFill>
                <a:latin typeface="Open Sans Bold"/>
              </a:rPr>
              <a:t>3º </a:t>
            </a:r>
            <a:r>
              <a:rPr lang="en-US" sz="2500" dirty="0" err="1">
                <a:solidFill>
                  <a:srgbClr val="490242"/>
                </a:solidFill>
                <a:latin typeface="Open Sans Bold"/>
              </a:rPr>
              <a:t>grau</a:t>
            </a:r>
            <a:r>
              <a:rPr lang="en-US" sz="2500" dirty="0">
                <a:solidFill>
                  <a:srgbClr val="490242"/>
                </a:solidFill>
                <a:latin typeface="Open Sans"/>
              </a:rPr>
              <a:t>: </a:t>
            </a:r>
            <a:r>
              <a:rPr lang="en-US" sz="2500" dirty="0" err="1">
                <a:solidFill>
                  <a:srgbClr val="490242"/>
                </a:solidFill>
                <a:latin typeface="Open Sans"/>
              </a:rPr>
              <a:t>atinge</a:t>
            </a:r>
            <a:r>
              <a:rPr lang="en-US" sz="2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2500" dirty="0" err="1">
                <a:solidFill>
                  <a:srgbClr val="490242"/>
                </a:solidFill>
                <a:latin typeface="Open Sans"/>
              </a:rPr>
              <a:t>pele</a:t>
            </a:r>
            <a:r>
              <a:rPr lang="en-US" sz="2500" dirty="0">
                <a:solidFill>
                  <a:srgbClr val="490242"/>
                </a:solidFill>
                <a:latin typeface="Open Sans"/>
              </a:rPr>
              <a:t>, mucosa, </a:t>
            </a:r>
            <a:r>
              <a:rPr lang="en-US" sz="2500" dirty="0" err="1">
                <a:solidFill>
                  <a:srgbClr val="490242"/>
                </a:solidFill>
                <a:latin typeface="Open Sans"/>
              </a:rPr>
              <a:t>músculo</a:t>
            </a:r>
            <a:r>
              <a:rPr lang="en-US" sz="2500" dirty="0">
                <a:solidFill>
                  <a:srgbClr val="490242"/>
                </a:solidFill>
                <a:latin typeface="Open Sans"/>
              </a:rPr>
              <a:t> e </a:t>
            </a:r>
            <a:r>
              <a:rPr lang="en-US" sz="2500" dirty="0" err="1">
                <a:solidFill>
                  <a:srgbClr val="490242"/>
                </a:solidFill>
                <a:latin typeface="Open Sans"/>
              </a:rPr>
              <a:t>esfíncter</a:t>
            </a:r>
            <a:r>
              <a:rPr lang="en-US" sz="2500" dirty="0">
                <a:solidFill>
                  <a:srgbClr val="490242"/>
                </a:solidFill>
                <a:latin typeface="Open Sans"/>
              </a:rPr>
              <a:t> anal</a:t>
            </a:r>
          </a:p>
        </p:txBody>
      </p:sp>
      <p:sp>
        <p:nvSpPr>
          <p:cNvPr id="13" name="TextBox 11"/>
          <p:cNvSpPr txBox="1"/>
          <p:nvPr/>
        </p:nvSpPr>
        <p:spPr>
          <a:xfrm>
            <a:off x="12686048" y="7861586"/>
            <a:ext cx="4252781" cy="183515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</a:pPr>
            <a:r>
              <a:rPr lang="en-US" sz="2500" dirty="0">
                <a:solidFill>
                  <a:srgbClr val="490242"/>
                </a:solidFill>
                <a:latin typeface="Open Sans Bold"/>
              </a:rPr>
              <a:t>4º </a:t>
            </a:r>
            <a:r>
              <a:rPr lang="en-US" sz="2500" dirty="0" err="1">
                <a:solidFill>
                  <a:srgbClr val="490242"/>
                </a:solidFill>
                <a:latin typeface="Open Sans Bold"/>
              </a:rPr>
              <a:t>grau</a:t>
            </a:r>
            <a:r>
              <a:rPr lang="en-US" sz="2500" dirty="0">
                <a:solidFill>
                  <a:srgbClr val="490242"/>
                </a:solidFill>
                <a:latin typeface="Open Sans"/>
              </a:rPr>
              <a:t>: </a:t>
            </a:r>
            <a:r>
              <a:rPr lang="en-US" sz="2500" dirty="0" err="1">
                <a:solidFill>
                  <a:srgbClr val="490242"/>
                </a:solidFill>
                <a:latin typeface="Open Sans"/>
              </a:rPr>
              <a:t>atinge</a:t>
            </a:r>
            <a:r>
              <a:rPr lang="en-US" sz="2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2500" dirty="0" err="1">
                <a:solidFill>
                  <a:srgbClr val="490242"/>
                </a:solidFill>
                <a:latin typeface="Open Sans"/>
              </a:rPr>
              <a:t>pele</a:t>
            </a:r>
            <a:r>
              <a:rPr lang="en-US" sz="2500" dirty="0">
                <a:solidFill>
                  <a:srgbClr val="490242"/>
                </a:solidFill>
                <a:latin typeface="Open Sans"/>
              </a:rPr>
              <a:t>, mucosa, </a:t>
            </a:r>
            <a:r>
              <a:rPr lang="en-US" sz="2500" dirty="0" err="1">
                <a:solidFill>
                  <a:srgbClr val="490242"/>
                </a:solidFill>
                <a:latin typeface="Open Sans"/>
              </a:rPr>
              <a:t>músculo</a:t>
            </a:r>
            <a:r>
              <a:rPr lang="en-US" sz="2500" dirty="0">
                <a:solidFill>
                  <a:srgbClr val="490242"/>
                </a:solidFill>
                <a:latin typeface="Open Sans"/>
              </a:rPr>
              <a:t>,  </a:t>
            </a:r>
            <a:r>
              <a:rPr lang="en-US" sz="2500" dirty="0" err="1">
                <a:solidFill>
                  <a:srgbClr val="490242"/>
                </a:solidFill>
                <a:latin typeface="Open Sans"/>
              </a:rPr>
              <a:t>esfíncter</a:t>
            </a:r>
            <a:r>
              <a:rPr lang="en-US" sz="2500" dirty="0">
                <a:solidFill>
                  <a:srgbClr val="490242"/>
                </a:solidFill>
                <a:latin typeface="Open Sans"/>
              </a:rPr>
              <a:t> anal e </a:t>
            </a:r>
            <a:r>
              <a:rPr lang="en-US" sz="2500" dirty="0" err="1">
                <a:solidFill>
                  <a:srgbClr val="490242"/>
                </a:solidFill>
                <a:latin typeface="Open Sans"/>
              </a:rPr>
              <a:t>reto</a:t>
            </a:r>
            <a:endParaRPr lang="en-US" sz="2500" dirty="0">
              <a:solidFill>
                <a:srgbClr val="490242"/>
              </a:solidFill>
              <a:latin typeface="Open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/>
          <a:srcRect l="3846" r="3846"/>
          <a:stretch>
            <a:fillRect/>
          </a:stretch>
        </p:blipFill>
        <p:spPr>
          <a:xfrm>
            <a:off x="1216468" y="2784518"/>
            <a:ext cx="721895" cy="391026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685800" y="2313208"/>
            <a:ext cx="16593153" cy="17055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        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   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Porém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500" b="1" dirty="0" err="1" smtClean="0">
                <a:solidFill>
                  <a:srgbClr val="490242"/>
                </a:solidFill>
                <a:latin typeface="Open Sans"/>
              </a:rPr>
              <a:t>nem</a:t>
            </a:r>
            <a:r>
              <a:rPr lang="en-US" sz="3500" b="1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b="1" dirty="0" err="1">
                <a:solidFill>
                  <a:srgbClr val="490242"/>
                </a:solidFill>
                <a:latin typeface="Open Sans"/>
              </a:rPr>
              <a:t>toda</a:t>
            </a:r>
            <a:r>
              <a:rPr lang="en-US" sz="3500" b="1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b="1" dirty="0" err="1">
                <a:solidFill>
                  <a:srgbClr val="490242"/>
                </a:solidFill>
                <a:latin typeface="Open Sans"/>
              </a:rPr>
              <a:t>laceração</a:t>
            </a:r>
            <a:r>
              <a:rPr lang="en-US" sz="3500" b="1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b="1" dirty="0" err="1">
                <a:solidFill>
                  <a:srgbClr val="490242"/>
                </a:solidFill>
                <a:latin typeface="Open Sans"/>
              </a:rPr>
              <a:t>precisa</a:t>
            </a:r>
            <a:r>
              <a:rPr lang="en-US" sz="3500" b="1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b="1" dirty="0" err="1">
                <a:solidFill>
                  <a:srgbClr val="490242"/>
                </a:solidFill>
                <a:latin typeface="Open Sans"/>
              </a:rPr>
              <a:t>ser</a:t>
            </a:r>
            <a:r>
              <a:rPr lang="en-US" sz="3500" b="1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b="1" dirty="0" err="1">
                <a:solidFill>
                  <a:srgbClr val="490242"/>
                </a:solidFill>
                <a:latin typeface="Open Sans"/>
              </a:rPr>
              <a:t>suturada</a:t>
            </a:r>
            <a:endParaRPr lang="en-US" sz="3500" b="1" dirty="0">
              <a:solidFill>
                <a:srgbClr val="490242"/>
              </a:solidFill>
              <a:latin typeface="Open Sans"/>
            </a:endParaRPr>
          </a:p>
          <a:p>
            <a:pPr algn="ctr">
              <a:lnSpc>
                <a:spcPts val="4900"/>
              </a:lnSpc>
            </a:pP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Alguns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fatores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influenciam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por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exemplo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: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presença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de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sangramento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ou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não</a:t>
            </a:r>
            <a:endParaRPr lang="en-US" sz="3500" dirty="0">
              <a:solidFill>
                <a:srgbClr val="490242"/>
              </a:solidFill>
              <a:latin typeface="Open San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990600" y="5052477"/>
            <a:ext cx="15280751" cy="40395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-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Lacerações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de </a:t>
            </a:r>
            <a:r>
              <a:rPr lang="en-US" sz="3500" dirty="0">
                <a:solidFill>
                  <a:srgbClr val="490242"/>
                </a:solidFill>
                <a:latin typeface="Open Sans Bold"/>
              </a:rPr>
              <a:t>3º e 4º </a:t>
            </a:r>
            <a:r>
              <a:rPr lang="en-US" sz="3500" dirty="0" err="1">
                <a:solidFill>
                  <a:srgbClr val="490242"/>
                </a:solidFill>
                <a:latin typeface="Open Sans Bold"/>
              </a:rPr>
              <a:t>graus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podem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necessitar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avaliação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complementar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proctologista</a:t>
            </a:r>
            <a:endParaRPr lang="en-US" sz="3500" dirty="0" smtClean="0">
              <a:solidFill>
                <a:srgbClr val="490242"/>
              </a:solidFill>
              <a:latin typeface="Open Sans"/>
            </a:endParaRPr>
          </a:p>
          <a:p>
            <a:pPr algn="ctr">
              <a:lnSpc>
                <a:spcPct val="150000"/>
              </a:lnSpc>
            </a:pPr>
            <a:endParaRPr lang="en-US" sz="3500" dirty="0" smtClean="0">
              <a:solidFill>
                <a:srgbClr val="490242"/>
              </a:solidFill>
              <a:latin typeface="Open Sans"/>
            </a:endParaRPr>
          </a:p>
          <a:p>
            <a:pPr algn="ctr">
              <a:lnSpc>
                <a:spcPct val="150000"/>
              </a:lnSpc>
            </a:pP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Devendo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também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ser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notificadas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como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>
                <a:solidFill>
                  <a:srgbClr val="490242"/>
                </a:solidFill>
                <a:latin typeface="Open Sans Bold"/>
              </a:rPr>
              <a:t>EVENTO ADVERSO 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(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dano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causado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paciente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durante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cuidado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prestado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)</a:t>
            </a:r>
          </a:p>
        </p:txBody>
      </p:sp>
      <p:sp>
        <p:nvSpPr>
          <p:cNvPr id="10" name="Seta em Curva para a Direita 9"/>
          <p:cNvSpPr/>
          <p:nvPr/>
        </p:nvSpPr>
        <p:spPr>
          <a:xfrm>
            <a:off x="7467600" y="6819900"/>
            <a:ext cx="533400" cy="662040"/>
          </a:xfrm>
          <a:prstGeom prst="curved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9" name="TextBox 3"/>
          <p:cNvSpPr txBox="1"/>
          <p:nvPr/>
        </p:nvSpPr>
        <p:spPr>
          <a:xfrm>
            <a:off x="198765" y="81635"/>
            <a:ext cx="8002621" cy="126650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6000" dirty="0">
                <a:solidFill>
                  <a:srgbClr val="430B55"/>
                </a:solidFill>
                <a:latin typeface="Adam Script"/>
              </a:rPr>
              <a:t>4.Período de Greenberg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228600" y="8267700"/>
            <a:ext cx="3001312" cy="171450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762000" y="2467431"/>
            <a:ext cx="17282964" cy="71404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-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Nesse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período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também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é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importante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avaliar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sinais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vitais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e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bem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estar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materno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: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frequ</a:t>
            </a:r>
            <a:r>
              <a:rPr lang="pt-BR" sz="3600" dirty="0" smtClean="0">
                <a:solidFill>
                  <a:schemeClr val="accent4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ê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ncia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cardíaca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,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press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ã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o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arterial,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temperatura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,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coloraç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ã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o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das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mucosas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,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bem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estar</a:t>
            </a:r>
            <a:r>
              <a:rPr lang="en-US" sz="3500" dirty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geral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e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sangramento</a:t>
            </a:r>
            <a:endParaRPr lang="en-US" sz="3500" dirty="0" smtClean="0">
              <a:solidFill>
                <a:srgbClr val="490242"/>
              </a:solidFill>
              <a:latin typeface="Open Sans" panose="020B0604020202020204" charset="0"/>
              <a:ea typeface="Open Sans" panose="020B0604020202020204" charset="0"/>
              <a:cs typeface="Open Sans" panose="020B0604020202020204" charset="0"/>
            </a:endParaRPr>
          </a:p>
          <a:p>
            <a:pPr algn="ctr">
              <a:lnSpc>
                <a:spcPts val="8145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Para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isso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,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avaliamos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a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contraç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ã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o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uterina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através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da 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palpaç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ã</a:t>
            </a:r>
            <a:r>
              <a:rPr lang="en-US" sz="3500" dirty="0" err="1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o</a:t>
            </a:r>
            <a:r>
              <a:rPr lang="en-US" sz="3500" dirty="0" smtClean="0">
                <a:solidFill>
                  <a:srgbClr val="490242"/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do </a:t>
            </a:r>
          </a:p>
          <a:p>
            <a:pPr algn="ctr"/>
            <a:r>
              <a:rPr lang="en-US" sz="3500" dirty="0" err="1" smtClean="0">
                <a:solidFill>
                  <a:srgbClr val="490242"/>
                </a:solidFill>
                <a:latin typeface="Open Sans Bold Italics"/>
              </a:rPr>
              <a:t>Globo</a:t>
            </a:r>
            <a:r>
              <a:rPr lang="en-US" sz="3500" dirty="0" smtClean="0">
                <a:solidFill>
                  <a:srgbClr val="490242"/>
                </a:solidFill>
                <a:latin typeface="Open Sans Bold Italics"/>
              </a:rPr>
              <a:t> </a:t>
            </a:r>
            <a:r>
              <a:rPr lang="en-US" sz="3500" dirty="0">
                <a:solidFill>
                  <a:srgbClr val="490242"/>
                </a:solidFill>
                <a:latin typeface="Open Sans Bold Italics"/>
              </a:rPr>
              <a:t>de </a:t>
            </a:r>
            <a:r>
              <a:rPr lang="en-US" sz="3500" dirty="0" err="1">
                <a:solidFill>
                  <a:srgbClr val="490242"/>
                </a:solidFill>
                <a:latin typeface="Open Sans Bold Italics"/>
              </a:rPr>
              <a:t>Segurança</a:t>
            </a:r>
            <a:r>
              <a:rPr lang="en-US" sz="3500" dirty="0">
                <a:solidFill>
                  <a:srgbClr val="490242"/>
                </a:solidFill>
                <a:latin typeface="Open Sans Bold Italics"/>
              </a:rPr>
              <a:t> de </a:t>
            </a:r>
            <a:r>
              <a:rPr lang="en-US" sz="3500" dirty="0" err="1">
                <a:solidFill>
                  <a:srgbClr val="490242"/>
                </a:solidFill>
                <a:latin typeface="Open Sans Bold Italics"/>
              </a:rPr>
              <a:t>Pinard</a:t>
            </a:r>
            <a:r>
              <a:rPr lang="en-US" sz="3500" dirty="0">
                <a:solidFill>
                  <a:srgbClr val="490242"/>
                </a:solidFill>
                <a:latin typeface="Open Sans Bold Italics"/>
              </a:rPr>
              <a:t>:</a:t>
            </a:r>
          </a:p>
          <a:p>
            <a:pPr algn="ctr">
              <a:lnSpc>
                <a:spcPts val="8145"/>
              </a:lnSpc>
            </a:pPr>
            <a:r>
              <a:rPr lang="en-US" sz="3500" dirty="0">
                <a:solidFill>
                  <a:srgbClr val="490242"/>
                </a:solidFill>
                <a:latin typeface="Open Sans"/>
              </a:rPr>
              <a:t>Fundo do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útero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palpável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em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formato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globoso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após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nascimento</a:t>
            </a:r>
            <a:endParaRPr lang="en-US" sz="3500" dirty="0">
              <a:solidFill>
                <a:srgbClr val="490242"/>
              </a:solidFill>
              <a:latin typeface="Open Sans"/>
            </a:endParaRPr>
          </a:p>
          <a:p>
            <a:pPr algn="ctr">
              <a:lnSpc>
                <a:spcPts val="8145"/>
              </a:lnSpc>
            </a:pPr>
            <a:r>
              <a:rPr lang="en-US" sz="3500" dirty="0">
                <a:solidFill>
                  <a:srgbClr val="490242"/>
                </a:solidFill>
                <a:latin typeface="Open Sans"/>
              </a:rPr>
              <a:t>=</a:t>
            </a:r>
          </a:p>
          <a:p>
            <a:pPr algn="ctr">
              <a:lnSpc>
                <a:spcPts val="8145"/>
              </a:lnSpc>
            </a:pP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>
                <a:solidFill>
                  <a:srgbClr val="490242"/>
                </a:solidFill>
                <a:latin typeface="Open Sans Bold"/>
              </a:rPr>
              <a:t>MECANISMO FISIOLÓGICO DE CONTRAÇÃO UTERINA</a:t>
            </a:r>
          </a:p>
        </p:txBody>
      </p:sp>
      <p:sp>
        <p:nvSpPr>
          <p:cNvPr id="8" name="TextBox 3"/>
          <p:cNvSpPr txBox="1"/>
          <p:nvPr/>
        </p:nvSpPr>
        <p:spPr>
          <a:xfrm>
            <a:off x="198765" y="81635"/>
            <a:ext cx="8002621" cy="126650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6000" dirty="0">
                <a:solidFill>
                  <a:srgbClr val="430B55"/>
                </a:solidFill>
                <a:latin typeface="Adam Script"/>
              </a:rPr>
              <a:t>4.Período de Greenberg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28600" y="595887"/>
            <a:ext cx="15039474" cy="24237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99"/>
              </a:lnSpc>
            </a:pPr>
            <a:r>
              <a:rPr lang="en-US" sz="4500" dirty="0">
                <a:solidFill>
                  <a:srgbClr val="490242"/>
                </a:solidFill>
                <a:latin typeface="Open Sans"/>
              </a:rPr>
              <a:t>Mas, antes de </a:t>
            </a:r>
            <a:r>
              <a:rPr lang="en-US" sz="4500" dirty="0" err="1">
                <a:solidFill>
                  <a:srgbClr val="490242"/>
                </a:solidFill>
                <a:latin typeface="Open Sans"/>
              </a:rPr>
              <a:t>falarmos</a:t>
            </a:r>
            <a:r>
              <a:rPr lang="en-US" sz="4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4500" dirty="0" err="1">
                <a:solidFill>
                  <a:srgbClr val="490242"/>
                </a:solidFill>
                <a:latin typeface="Open Sans"/>
              </a:rPr>
              <a:t>sobre</a:t>
            </a:r>
            <a:r>
              <a:rPr lang="en-US" sz="4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4500" dirty="0" err="1" smtClean="0">
                <a:solidFill>
                  <a:srgbClr val="490242"/>
                </a:solidFill>
                <a:latin typeface="Open Sans"/>
              </a:rPr>
              <a:t>os</a:t>
            </a:r>
            <a:r>
              <a:rPr lang="en-US" sz="45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4500" dirty="0" err="1" smtClean="0">
                <a:solidFill>
                  <a:srgbClr val="490242"/>
                </a:solidFill>
                <a:latin typeface="Open Sans"/>
              </a:rPr>
              <a:t>períodos</a:t>
            </a:r>
            <a:r>
              <a:rPr lang="en-US" sz="45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4500" dirty="0" err="1" smtClean="0">
                <a:solidFill>
                  <a:srgbClr val="490242"/>
                </a:solidFill>
                <a:latin typeface="Open Sans"/>
              </a:rPr>
              <a:t>clínicos</a:t>
            </a:r>
            <a:r>
              <a:rPr lang="en-US" sz="4500" dirty="0" smtClean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4500" dirty="0" err="1">
                <a:solidFill>
                  <a:srgbClr val="490242"/>
                </a:solidFill>
                <a:latin typeface="Open Sans"/>
              </a:rPr>
              <a:t>parto</a:t>
            </a:r>
            <a:r>
              <a:rPr lang="en-US" sz="45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4500" dirty="0" err="1">
                <a:solidFill>
                  <a:srgbClr val="490242"/>
                </a:solidFill>
                <a:latin typeface="Open Sans"/>
              </a:rPr>
              <a:t>algumas</a:t>
            </a:r>
            <a:r>
              <a:rPr lang="en-US" sz="4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4500" dirty="0" err="1">
                <a:solidFill>
                  <a:srgbClr val="490242"/>
                </a:solidFill>
                <a:latin typeface="Open Sans"/>
              </a:rPr>
              <a:t>situações</a:t>
            </a:r>
            <a:r>
              <a:rPr lang="en-US" sz="4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4500" dirty="0" err="1">
                <a:solidFill>
                  <a:srgbClr val="490242"/>
                </a:solidFill>
                <a:latin typeface="Open Sans"/>
              </a:rPr>
              <a:t>podem</a:t>
            </a:r>
            <a:r>
              <a:rPr lang="en-US" sz="4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4500" dirty="0" err="1">
                <a:solidFill>
                  <a:srgbClr val="490242"/>
                </a:solidFill>
                <a:latin typeface="Open Sans"/>
              </a:rPr>
              <a:t>preceder</a:t>
            </a:r>
            <a:r>
              <a:rPr lang="en-US" sz="4500" dirty="0">
                <a:solidFill>
                  <a:srgbClr val="490242"/>
                </a:solidFill>
                <a:latin typeface="Open Sans"/>
              </a:rPr>
              <a:t> o </a:t>
            </a:r>
            <a:r>
              <a:rPr lang="en-US" sz="4500" dirty="0" err="1">
                <a:solidFill>
                  <a:srgbClr val="490242"/>
                </a:solidFill>
                <a:latin typeface="Open Sans"/>
              </a:rPr>
              <a:t>trabalho</a:t>
            </a:r>
            <a:r>
              <a:rPr lang="en-US" sz="4500" dirty="0">
                <a:solidFill>
                  <a:srgbClr val="490242"/>
                </a:solidFill>
                <a:latin typeface="Open Sans"/>
              </a:rPr>
              <a:t> de </a:t>
            </a:r>
            <a:r>
              <a:rPr lang="en-US" sz="4500" dirty="0" err="1">
                <a:solidFill>
                  <a:srgbClr val="490242"/>
                </a:solidFill>
                <a:latin typeface="Open Sans"/>
              </a:rPr>
              <a:t>parto</a:t>
            </a:r>
            <a:r>
              <a:rPr lang="en-US" sz="45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4500" dirty="0" err="1">
                <a:solidFill>
                  <a:srgbClr val="490242"/>
                </a:solidFill>
                <a:latin typeface="Open Sans"/>
              </a:rPr>
              <a:t>especialmente</a:t>
            </a:r>
            <a:r>
              <a:rPr lang="en-US" sz="4500" dirty="0">
                <a:solidFill>
                  <a:srgbClr val="490242"/>
                </a:solidFill>
                <a:latin typeface="Open Sans"/>
              </a:rPr>
              <a:t> as </a:t>
            </a:r>
            <a:r>
              <a:rPr lang="en-US" sz="4500" dirty="0" err="1">
                <a:solidFill>
                  <a:srgbClr val="490242"/>
                </a:solidFill>
                <a:latin typeface="Open Sans"/>
              </a:rPr>
              <a:t>seguintes</a:t>
            </a:r>
            <a:r>
              <a:rPr lang="en-US" sz="4500" dirty="0">
                <a:solidFill>
                  <a:srgbClr val="490242"/>
                </a:solidFill>
                <a:latin typeface="Open Sans"/>
              </a:rPr>
              <a:t>:</a:t>
            </a: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230258" y="3898760"/>
            <a:ext cx="935426" cy="467713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2394626" y="3621166"/>
            <a:ext cx="8076538" cy="9874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dirty="0" err="1">
                <a:solidFill>
                  <a:srgbClr val="490242"/>
                </a:solidFill>
                <a:latin typeface="Adam Script Light"/>
              </a:rPr>
              <a:t>Perda</a:t>
            </a:r>
            <a:r>
              <a:rPr lang="en-US" sz="5499" dirty="0">
                <a:solidFill>
                  <a:srgbClr val="490242"/>
                </a:solidFill>
                <a:latin typeface="Adam Script Light"/>
              </a:rPr>
              <a:t> do </a:t>
            </a:r>
            <a:r>
              <a:rPr lang="en-US" sz="5499" dirty="0" err="1">
                <a:solidFill>
                  <a:srgbClr val="490242"/>
                </a:solidFill>
                <a:latin typeface="Adam Script Light"/>
              </a:rPr>
              <a:t>tampão</a:t>
            </a:r>
            <a:r>
              <a:rPr lang="en-US" sz="5499" dirty="0">
                <a:solidFill>
                  <a:srgbClr val="490242"/>
                </a:solidFill>
                <a:latin typeface="Adam Script Light"/>
              </a:rPr>
              <a:t> </a:t>
            </a:r>
            <a:r>
              <a:rPr lang="en-US" sz="5499" dirty="0" err="1">
                <a:solidFill>
                  <a:srgbClr val="490242"/>
                </a:solidFill>
                <a:latin typeface="Adam Script Light"/>
              </a:rPr>
              <a:t>mucoso</a:t>
            </a:r>
            <a:endParaRPr lang="en-US" sz="5499" dirty="0">
              <a:solidFill>
                <a:srgbClr val="490242"/>
              </a:solidFill>
              <a:latin typeface="Adam Script Light"/>
            </a:endParaRP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230258" y="6457475"/>
            <a:ext cx="935426" cy="467713"/>
          </a:xfrm>
          <a:prstGeom prst="rect">
            <a:avLst/>
          </a:prstGeom>
        </p:spPr>
      </p:pic>
      <p:sp>
        <p:nvSpPr>
          <p:cNvPr id="7" name="TextBox 7"/>
          <p:cNvSpPr txBox="1"/>
          <p:nvPr/>
        </p:nvSpPr>
        <p:spPr>
          <a:xfrm>
            <a:off x="2362200" y="6197606"/>
            <a:ext cx="12267538" cy="9874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dirty="0" err="1">
                <a:solidFill>
                  <a:srgbClr val="490242"/>
                </a:solidFill>
                <a:latin typeface="Adam Script Light"/>
              </a:rPr>
              <a:t>Amniorrexis</a:t>
            </a:r>
            <a:r>
              <a:rPr lang="en-US" sz="5499" dirty="0">
                <a:solidFill>
                  <a:srgbClr val="490242"/>
                </a:solidFill>
                <a:latin typeface="Adam Script Light"/>
              </a:rPr>
              <a:t> (</a:t>
            </a:r>
            <a:r>
              <a:rPr lang="en-US" sz="5499" dirty="0" err="1">
                <a:solidFill>
                  <a:srgbClr val="490242"/>
                </a:solidFill>
                <a:latin typeface="Adam Script Light"/>
              </a:rPr>
              <a:t>ruptura</a:t>
            </a:r>
            <a:r>
              <a:rPr lang="en-US" sz="5499" dirty="0">
                <a:solidFill>
                  <a:srgbClr val="490242"/>
                </a:solidFill>
                <a:latin typeface="Adam Script Light"/>
              </a:rPr>
              <a:t> da </a:t>
            </a:r>
            <a:r>
              <a:rPr lang="en-US" sz="5499" dirty="0" err="1">
                <a:solidFill>
                  <a:srgbClr val="490242"/>
                </a:solidFill>
                <a:latin typeface="Adam Script Light"/>
              </a:rPr>
              <a:t>bolsa</a:t>
            </a:r>
            <a:r>
              <a:rPr lang="en-US" sz="5499" dirty="0">
                <a:solidFill>
                  <a:srgbClr val="490242"/>
                </a:solidFill>
                <a:latin typeface="Adam Script Light"/>
              </a:rPr>
              <a:t> das </a:t>
            </a:r>
            <a:r>
              <a:rPr lang="en-US" sz="5499" dirty="0" err="1" smtClean="0">
                <a:solidFill>
                  <a:srgbClr val="490242"/>
                </a:solidFill>
                <a:latin typeface="Adam Script Light"/>
              </a:rPr>
              <a:t>águas</a:t>
            </a:r>
            <a:r>
              <a:rPr lang="en-US" sz="5499" dirty="0" smtClean="0">
                <a:solidFill>
                  <a:srgbClr val="490242"/>
                </a:solidFill>
                <a:latin typeface="Adam Script Light"/>
              </a:rPr>
              <a:t>)</a:t>
            </a:r>
            <a:endParaRPr lang="en-US" sz="5499" dirty="0">
              <a:solidFill>
                <a:srgbClr val="490242"/>
              </a:solidFill>
              <a:latin typeface="Adam Script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89294" y="594893"/>
            <a:ext cx="1278813" cy="1566474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1904999" y="876300"/>
            <a:ext cx="13884619" cy="884932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810"/>
              </a:lnSpc>
            </a:pP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Períodos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Clínicos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do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Parto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:</a:t>
            </a:r>
          </a:p>
          <a:p>
            <a:pPr algn="just">
              <a:lnSpc>
                <a:spcPts val="5810"/>
              </a:lnSpc>
            </a:pPr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1 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-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Dilatação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: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fase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LATENTE x ATIVA</a:t>
            </a:r>
          </a:p>
          <a:p>
            <a:pPr algn="just">
              <a:lnSpc>
                <a:spcPts val="5810"/>
              </a:lnSpc>
            </a:pPr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Open Sans Italics"/>
              </a:rPr>
              <a:t> - </a:t>
            </a:r>
            <a:r>
              <a:rPr lang="en-US" sz="3000" dirty="0" err="1" smtClean="0">
                <a:solidFill>
                  <a:schemeClr val="accent4">
                    <a:lumMod val="50000"/>
                  </a:schemeClr>
                </a:solidFill>
                <a:latin typeface="Open Sans Italics"/>
              </a:rPr>
              <a:t>Estática</a:t>
            </a:r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Open Sans Italics"/>
              </a:rPr>
              <a:t> 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Italics"/>
              </a:rPr>
              <a:t>fetal: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como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o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feto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se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relaciona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com a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pelve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materna</a:t>
            </a:r>
            <a:endParaRPr lang="en-US" sz="3000" dirty="0">
              <a:solidFill>
                <a:schemeClr val="accent4">
                  <a:lumMod val="50000"/>
                </a:schemeClr>
              </a:solidFill>
              <a:latin typeface="Open Sans"/>
            </a:endParaRPr>
          </a:p>
          <a:p>
            <a:pPr algn="just">
              <a:lnSpc>
                <a:spcPts val="5810"/>
              </a:lnSpc>
            </a:pPr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Open Sans Italics"/>
              </a:rPr>
              <a:t> - </a:t>
            </a:r>
            <a:r>
              <a:rPr lang="en-US" sz="3000" dirty="0" err="1" smtClean="0">
                <a:solidFill>
                  <a:schemeClr val="accent4">
                    <a:lumMod val="50000"/>
                  </a:schemeClr>
                </a:solidFill>
                <a:latin typeface="Open Sans Italics"/>
              </a:rPr>
              <a:t>Mecanismo</a:t>
            </a:r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Open Sans Italics"/>
              </a:rPr>
              <a:t> 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Italics"/>
              </a:rPr>
              <a:t>do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Italics"/>
              </a:rPr>
              <a:t>parto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: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como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o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feto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atravessa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a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pelve</a:t>
            </a:r>
            <a:endParaRPr lang="en-US" sz="3000" dirty="0">
              <a:solidFill>
                <a:schemeClr val="accent4">
                  <a:lumMod val="50000"/>
                </a:schemeClr>
              </a:solidFill>
              <a:latin typeface="Open Sans"/>
            </a:endParaRPr>
          </a:p>
          <a:p>
            <a:pPr algn="just">
              <a:lnSpc>
                <a:spcPts val="5810"/>
              </a:lnSpc>
            </a:pPr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2 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-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Expulsivo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: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presença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de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puxos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involuntários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até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desprendimento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fetal</a:t>
            </a:r>
          </a:p>
          <a:p>
            <a:pPr algn="just">
              <a:lnSpc>
                <a:spcPts val="5810"/>
              </a:lnSpc>
            </a:pPr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Open Sans Italics"/>
              </a:rPr>
              <a:t> - </a:t>
            </a:r>
            <a:r>
              <a:rPr lang="en-US" sz="3000" dirty="0" err="1" smtClean="0">
                <a:solidFill>
                  <a:schemeClr val="accent4">
                    <a:lumMod val="50000"/>
                  </a:schemeClr>
                </a:solidFill>
                <a:latin typeface="Open Sans Italics"/>
              </a:rPr>
              <a:t>Planos</a:t>
            </a:r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Open Sans Italics"/>
              </a:rPr>
              <a:t> 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Italics"/>
              </a:rPr>
              <a:t>de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Italics"/>
              </a:rPr>
              <a:t>De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Italics"/>
              </a:rPr>
              <a:t> Lee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: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relação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da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cabeça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fetal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na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pelve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materna</a:t>
            </a:r>
            <a:endParaRPr lang="en-US" sz="3000" dirty="0">
              <a:solidFill>
                <a:schemeClr val="accent4">
                  <a:lumMod val="50000"/>
                </a:schemeClr>
              </a:solidFill>
              <a:latin typeface="Open Sans"/>
            </a:endParaRPr>
          </a:p>
          <a:p>
            <a:pPr algn="just">
              <a:lnSpc>
                <a:spcPts val="5810"/>
              </a:lnSpc>
            </a:pPr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3 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-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Dequitação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da placenta: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do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nascimento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até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saída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da placenta</a:t>
            </a:r>
          </a:p>
          <a:p>
            <a:pPr algn="just">
              <a:lnSpc>
                <a:spcPts val="5810"/>
              </a:lnSpc>
            </a:pPr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- Parte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Materna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x Fetal</a:t>
            </a:r>
          </a:p>
          <a:p>
            <a:pPr algn="just">
              <a:lnSpc>
                <a:spcPts val="5810"/>
              </a:lnSpc>
            </a:pPr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- </a:t>
            </a:r>
            <a:r>
              <a:rPr lang="en-US" sz="3000" dirty="0" err="1" smtClean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Órgão</a:t>
            </a:r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formado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para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nutrir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o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feto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durante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a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gestação</a:t>
            </a:r>
            <a:endParaRPr lang="en-US" sz="3000" dirty="0">
              <a:solidFill>
                <a:schemeClr val="accent4">
                  <a:lumMod val="50000"/>
                </a:schemeClr>
              </a:solidFill>
              <a:latin typeface="Open Sans"/>
            </a:endParaRPr>
          </a:p>
          <a:p>
            <a:pPr algn="just">
              <a:lnSpc>
                <a:spcPts val="5810"/>
              </a:lnSpc>
            </a:pPr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4 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-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Período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de Greenberg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: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primeira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</a:t>
            </a:r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hora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pós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</a:t>
            </a:r>
            <a:r>
              <a:rPr lang="en-US" sz="3000" dirty="0" err="1" smtClean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parto</a:t>
            </a:r>
            <a:endParaRPr lang="en-US" sz="3000" dirty="0" smtClean="0">
              <a:solidFill>
                <a:schemeClr val="accent4">
                  <a:lumMod val="50000"/>
                </a:schemeClr>
              </a:solidFill>
              <a:latin typeface="Open Sans"/>
            </a:endParaRPr>
          </a:p>
          <a:p>
            <a:pPr algn="just">
              <a:lnSpc>
                <a:spcPts val="5810"/>
              </a:lnSpc>
            </a:pPr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- </a:t>
            </a:r>
            <a:r>
              <a:rPr lang="en-US" sz="3000" dirty="0" err="1" smtClean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Verificar</a:t>
            </a:r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</a:t>
            </a:r>
            <a:r>
              <a:rPr lang="en-US" sz="3000" dirty="0" err="1" smtClean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presença</a:t>
            </a:r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de </a:t>
            </a:r>
            <a:r>
              <a:rPr lang="en-US" sz="3000" dirty="0" err="1" smtClean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laceraç</a:t>
            </a:r>
            <a:r>
              <a:rPr lang="pt-BR" sz="3000" dirty="0">
                <a:solidFill>
                  <a:schemeClr val="accent4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õ</a:t>
            </a:r>
            <a:r>
              <a:rPr lang="en-US" sz="3000" dirty="0" err="1" smtClean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es</a:t>
            </a:r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</a:t>
            </a:r>
            <a:r>
              <a:rPr lang="en-US" sz="3000" dirty="0" err="1" smtClean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perineais</a:t>
            </a:r>
            <a:endParaRPr lang="en-US" sz="3000" dirty="0">
              <a:solidFill>
                <a:schemeClr val="accent4">
                  <a:lumMod val="50000"/>
                </a:schemeClr>
              </a:solidFill>
              <a:latin typeface="Open Sans"/>
            </a:endParaRPr>
          </a:p>
          <a:p>
            <a:pPr algn="just">
              <a:lnSpc>
                <a:spcPts val="5810"/>
              </a:lnSpc>
            </a:pPr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- </a:t>
            </a:r>
            <a:r>
              <a:rPr lang="en-US" sz="3000" dirty="0" err="1" smtClean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Verificar</a:t>
            </a:r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sinais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vitais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+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contração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uterina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(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Italics"/>
              </a:rPr>
              <a:t>globo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Italics"/>
              </a:rPr>
              <a:t> de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Italics"/>
              </a:rPr>
              <a:t>segurança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Italics"/>
              </a:rPr>
              <a:t> de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Italics"/>
              </a:rPr>
              <a:t>Pinard</a:t>
            </a:r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)</a:t>
            </a:r>
            <a:endParaRPr lang="en-US" sz="3000" dirty="0">
              <a:solidFill>
                <a:schemeClr val="accent4">
                  <a:lumMod val="50000"/>
                </a:schemeClr>
              </a:solidFill>
              <a:latin typeface="Open San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228600" y="0"/>
            <a:ext cx="11502302" cy="14775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2599"/>
              </a:lnSpc>
            </a:pPr>
            <a:r>
              <a:rPr lang="en-US" sz="6000" dirty="0" err="1">
                <a:solidFill>
                  <a:srgbClr val="490242"/>
                </a:solidFill>
                <a:latin typeface="Adam Script"/>
              </a:rPr>
              <a:t>Referências</a:t>
            </a:r>
            <a:endParaRPr lang="en-US" sz="6000" dirty="0">
              <a:solidFill>
                <a:srgbClr val="490242"/>
              </a:solidFill>
              <a:latin typeface="Adam Script"/>
            </a:endParaRPr>
          </a:p>
        </p:txBody>
      </p:sp>
      <p:sp>
        <p:nvSpPr>
          <p:cNvPr id="4" name="TextBox 4"/>
          <p:cNvSpPr txBox="1"/>
          <p:nvPr/>
        </p:nvSpPr>
        <p:spPr>
          <a:xfrm>
            <a:off x="-19455" y="1790700"/>
            <a:ext cx="18247307" cy="68543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55651" lvl="1" indent="-377825">
              <a:lnSpc>
                <a:spcPts val="4900"/>
              </a:lnSpc>
              <a:buFont typeface="Arial"/>
              <a:buChar char="•"/>
            </a:pP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MARTINS-COSTA,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Sérgio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.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Rotinas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em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Obstetrícia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. 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Porto Alegre: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Artmed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.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Grupo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A, 2017.</a:t>
            </a:r>
          </a:p>
          <a:p>
            <a:pPr marL="755651" lvl="1" indent="-377825">
              <a:lnSpc>
                <a:spcPts val="4900"/>
              </a:lnSpc>
              <a:buFont typeface="Arial"/>
              <a:buChar char="•"/>
            </a:pP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REIS,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Lenice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Gnocchi da Costa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.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Eventos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adversos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durante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o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trabalho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de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parto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e o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parto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em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serviços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obstétricos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: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desenvolvimento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e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aplicação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de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método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de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detecção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.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Tese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de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Doutorado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.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Fundação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Oswaldo Cruz.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Instituto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Fiocruz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. 2012</a:t>
            </a:r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.</a:t>
            </a:r>
          </a:p>
          <a:p>
            <a:pPr marL="755651" lvl="1" indent="-377825">
              <a:lnSpc>
                <a:spcPts val="4900"/>
              </a:lnSpc>
              <a:buFont typeface="Arial"/>
              <a:buChar char="•"/>
            </a:pPr>
            <a:r>
              <a:rPr lang="pt-BR" sz="3000" dirty="0">
                <a:solidFill>
                  <a:schemeClr val="accent4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SILVA, C.H.M.; LARANJEIRA, C.L.S.; OSANAN, G.C. </a:t>
            </a:r>
            <a:r>
              <a:rPr lang="pt-BR" sz="3000" b="1" dirty="0">
                <a:solidFill>
                  <a:schemeClr val="accent4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Manual SOGIMIG - Assistência ao parto e puerpério</a:t>
            </a:r>
            <a:r>
              <a:rPr lang="pt-BR" sz="3000" dirty="0">
                <a:solidFill>
                  <a:schemeClr val="accent4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. </a:t>
            </a:r>
            <a:r>
              <a:rPr lang="pt-BR" sz="3000" dirty="0" smtClean="0">
                <a:solidFill>
                  <a:schemeClr val="accent4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Rio de Janeiro: </a:t>
            </a:r>
            <a:r>
              <a:rPr lang="pt-BR" sz="3000" dirty="0" err="1">
                <a:solidFill>
                  <a:schemeClr val="accent4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MedBook</a:t>
            </a:r>
            <a:r>
              <a:rPr lang="pt-BR" sz="3000" dirty="0">
                <a:solidFill>
                  <a:schemeClr val="accent4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 Editora, </a:t>
            </a:r>
            <a:r>
              <a:rPr lang="pt-BR" sz="3000" dirty="0" smtClean="0">
                <a:solidFill>
                  <a:schemeClr val="accent4">
                    <a:lumMod val="50000"/>
                  </a:schemeClr>
                </a:solidFill>
                <a:latin typeface="Open Sans" panose="020B0604020202020204" charset="0"/>
                <a:ea typeface="Open Sans" panose="020B0604020202020204" charset="0"/>
                <a:cs typeface="Open Sans" panose="020B0604020202020204" charset="0"/>
              </a:rPr>
              <a:t>2019.</a:t>
            </a:r>
          </a:p>
          <a:p>
            <a:pPr marL="755651" lvl="1" indent="-377825">
              <a:lnSpc>
                <a:spcPts val="4900"/>
              </a:lnSpc>
              <a:buFont typeface="Arial"/>
              <a:buChar char="•"/>
            </a:pPr>
            <a:r>
              <a:rPr lang="en-US" sz="3000" dirty="0" smtClean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WHO 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recommendations: intrapartum care for a positive childbirth experience. Geneva: World Health Organization; 2018 </a:t>
            </a:r>
          </a:p>
          <a:p>
            <a:pPr marL="755651" lvl="1" indent="-377825">
              <a:lnSpc>
                <a:spcPts val="4900"/>
              </a:lnSpc>
              <a:buFont typeface="Arial"/>
              <a:buChar char="•"/>
            </a:pP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ZUGAIB, Marcelo; FRANCISCO,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Rossana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Pulcineli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V.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Zugaib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obstetrícia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4a ed. 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Sao Paulo: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Editora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Manole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, 2019</a:t>
            </a:r>
          </a:p>
          <a:p>
            <a:pPr marL="755651" lvl="1" indent="-377825">
              <a:lnSpc>
                <a:spcPts val="4900"/>
              </a:lnSpc>
              <a:buFont typeface="Arial"/>
              <a:buChar char="•"/>
            </a:pP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ZUGAIB, Marcelo.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Zugaib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obstetrícia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básica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 Bold"/>
              </a:rPr>
              <a:t>.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São Paulo: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Editora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 </a:t>
            </a:r>
            <a:r>
              <a:rPr lang="en-US" sz="3000" dirty="0" err="1">
                <a:solidFill>
                  <a:schemeClr val="accent4">
                    <a:lumMod val="50000"/>
                  </a:schemeClr>
                </a:solidFill>
                <a:latin typeface="Open Sans"/>
              </a:rPr>
              <a:t>Manole</a:t>
            </a:r>
            <a:r>
              <a:rPr lang="en-US" sz="3000" dirty="0">
                <a:solidFill>
                  <a:schemeClr val="accent4">
                    <a:lumMod val="50000"/>
                  </a:schemeClr>
                </a:solidFill>
                <a:latin typeface="Open Sans"/>
              </a:rPr>
              <a:t>, 2015.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sp>
        <p:nvSpPr>
          <p:cNvPr id="4" name="TextBox 4"/>
          <p:cNvSpPr txBox="1"/>
          <p:nvPr/>
        </p:nvSpPr>
        <p:spPr>
          <a:xfrm>
            <a:off x="575882" y="1530185"/>
            <a:ext cx="16362947" cy="87203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431799" lvl="1">
              <a:lnSpc>
                <a:spcPts val="6839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- 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tampão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mucoso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é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uma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substância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gelatinosa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produzida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durante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gestação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que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fica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no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orifício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colo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útero</a:t>
            </a:r>
            <a:endParaRPr lang="en-US" sz="3500" dirty="0">
              <a:solidFill>
                <a:srgbClr val="490242"/>
              </a:solidFill>
              <a:latin typeface="Open Sans"/>
            </a:endParaRPr>
          </a:p>
          <a:p>
            <a:pPr marL="431799" lvl="1">
              <a:lnSpc>
                <a:spcPts val="6839"/>
              </a:lnSpc>
            </a:pPr>
            <a:endParaRPr lang="en-US" sz="3500" dirty="0">
              <a:solidFill>
                <a:srgbClr val="490242"/>
              </a:solidFill>
              <a:latin typeface="Open Sans"/>
            </a:endParaRPr>
          </a:p>
          <a:p>
            <a:pPr marL="431799" lvl="1">
              <a:lnSpc>
                <a:spcPts val="6839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-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Sua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finalidade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é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criar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uma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barreira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protetora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para 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ambiente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intrauterine</a:t>
            </a:r>
          </a:p>
          <a:p>
            <a:pPr marL="431799" lvl="1">
              <a:lnSpc>
                <a:spcPts val="6839"/>
              </a:lnSpc>
            </a:pPr>
            <a:endParaRPr lang="en-US" sz="3500" dirty="0">
              <a:solidFill>
                <a:srgbClr val="490242"/>
              </a:solidFill>
              <a:latin typeface="Open Sans"/>
            </a:endParaRPr>
          </a:p>
          <a:p>
            <a:pPr marL="431799" lvl="1">
              <a:lnSpc>
                <a:spcPts val="6839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-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Sua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eliminaç</a:t>
            </a:r>
            <a:r>
              <a:rPr lang="en-US" sz="3600" dirty="0" err="1">
                <a:solidFill>
                  <a:srgbClr val="490242"/>
                </a:solidFill>
                <a:latin typeface="Open Sans"/>
              </a:rPr>
              <a:t>ã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o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está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relacionada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a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modificaç</a:t>
            </a:r>
            <a:r>
              <a:rPr lang="en-US" sz="3600" dirty="0" err="1">
                <a:solidFill>
                  <a:srgbClr val="4E1F34"/>
                </a:solidFill>
                <a:latin typeface="Open Sans"/>
              </a:rPr>
              <a:t>õ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es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colo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: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ou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seja</a:t>
            </a:r>
            <a:endParaRPr lang="en-US" sz="3500" dirty="0" smtClean="0">
              <a:solidFill>
                <a:srgbClr val="490242"/>
              </a:solidFill>
              <a:latin typeface="Open Sans"/>
            </a:endParaRPr>
          </a:p>
          <a:p>
            <a:pPr marL="431799" lvl="1">
              <a:lnSpc>
                <a:spcPts val="6839"/>
              </a:lnSpc>
            </a:pPr>
            <a:endParaRPr lang="en-US" sz="3500" dirty="0">
              <a:solidFill>
                <a:srgbClr val="490242"/>
              </a:solidFill>
              <a:latin typeface="Open Sans"/>
            </a:endParaRPr>
          </a:p>
          <a:p>
            <a:pPr marL="431799" lvl="1">
              <a:lnSpc>
                <a:spcPts val="6839"/>
              </a:lnSpc>
            </a:pPr>
            <a:r>
              <a:rPr lang="en-US" sz="3500" dirty="0" smtClean="0">
                <a:solidFill>
                  <a:srgbClr val="4902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                O </a:t>
            </a:r>
            <a:r>
              <a:rPr lang="en-US" sz="3500" dirty="0" err="1">
                <a:solidFill>
                  <a:srgbClr val="4902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colo</a:t>
            </a:r>
            <a:r>
              <a:rPr lang="en-US" sz="3500" dirty="0">
                <a:solidFill>
                  <a:srgbClr val="4902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 do </a:t>
            </a:r>
            <a:r>
              <a:rPr lang="en-US" sz="3500" dirty="0" err="1">
                <a:solidFill>
                  <a:srgbClr val="4902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útero</a:t>
            </a:r>
            <a:r>
              <a:rPr lang="en-US" sz="3500" dirty="0">
                <a:solidFill>
                  <a:srgbClr val="4902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está</a:t>
            </a:r>
            <a:r>
              <a:rPr lang="en-US" sz="3500" dirty="0">
                <a:solidFill>
                  <a:srgbClr val="4902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 se </a:t>
            </a:r>
            <a:r>
              <a:rPr lang="en-US" sz="3500" dirty="0" err="1">
                <a:solidFill>
                  <a:srgbClr val="4902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preparando</a:t>
            </a:r>
            <a:r>
              <a:rPr lang="en-US" sz="3500" dirty="0">
                <a:solidFill>
                  <a:srgbClr val="4902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 para o </a:t>
            </a:r>
            <a:r>
              <a:rPr lang="en-US" sz="3500" dirty="0" err="1" smtClean="0">
                <a:solidFill>
                  <a:srgbClr val="4902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parto</a:t>
            </a:r>
            <a:r>
              <a:rPr lang="en-US" sz="3500" dirty="0" smtClean="0">
                <a:solidFill>
                  <a:srgbClr val="4902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"/>
              </a:rPr>
              <a:t>!</a:t>
            </a:r>
          </a:p>
          <a:p>
            <a:pPr marL="431799" lvl="1">
              <a:lnSpc>
                <a:spcPts val="6839"/>
              </a:lnSpc>
            </a:pPr>
            <a:endParaRPr lang="en-US" sz="3500" dirty="0">
              <a:solidFill>
                <a:srgbClr val="490242"/>
              </a:solidFill>
              <a:latin typeface="Open Sans"/>
            </a:endParaRPr>
          </a:p>
          <a:p>
            <a:pPr marL="431799" lvl="1">
              <a:lnSpc>
                <a:spcPts val="6839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-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Pode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ser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eliminado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dias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antes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ou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até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mesmo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no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dia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do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parto</a:t>
            </a:r>
            <a:endParaRPr lang="en-US" sz="3500" dirty="0">
              <a:solidFill>
                <a:srgbClr val="490242"/>
              </a:solidFill>
              <a:latin typeface="Open Sans"/>
            </a:endParaRPr>
          </a:p>
        </p:txBody>
      </p:sp>
      <p:sp>
        <p:nvSpPr>
          <p:cNvPr id="10" name="Seta em Curva para a Direita 9"/>
          <p:cNvSpPr/>
          <p:nvPr/>
        </p:nvSpPr>
        <p:spPr>
          <a:xfrm>
            <a:off x="6781800" y="6896100"/>
            <a:ext cx="304800" cy="457200"/>
          </a:xfrm>
          <a:prstGeom prst="curved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2" name="TextBox 5"/>
          <p:cNvSpPr txBox="1"/>
          <p:nvPr/>
        </p:nvSpPr>
        <p:spPr>
          <a:xfrm>
            <a:off x="271082" y="351306"/>
            <a:ext cx="8076538" cy="9874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dirty="0" err="1">
                <a:solidFill>
                  <a:srgbClr val="490242"/>
                </a:solidFill>
                <a:latin typeface="Adam Script Light"/>
              </a:rPr>
              <a:t>Perda</a:t>
            </a:r>
            <a:r>
              <a:rPr lang="en-US" sz="5499" dirty="0">
                <a:solidFill>
                  <a:srgbClr val="490242"/>
                </a:solidFill>
                <a:latin typeface="Adam Script Light"/>
              </a:rPr>
              <a:t> do </a:t>
            </a:r>
            <a:r>
              <a:rPr lang="en-US" sz="5499" dirty="0" err="1">
                <a:solidFill>
                  <a:srgbClr val="490242"/>
                </a:solidFill>
                <a:latin typeface="Adam Script Light"/>
              </a:rPr>
              <a:t>tampão</a:t>
            </a:r>
            <a:r>
              <a:rPr lang="en-US" sz="5499" dirty="0">
                <a:solidFill>
                  <a:srgbClr val="490242"/>
                </a:solidFill>
                <a:latin typeface="Adam Script Light"/>
              </a:rPr>
              <a:t> </a:t>
            </a:r>
            <a:r>
              <a:rPr lang="en-US" sz="5499" dirty="0" err="1">
                <a:solidFill>
                  <a:srgbClr val="490242"/>
                </a:solidFill>
                <a:latin typeface="Adam Script Light"/>
              </a:rPr>
              <a:t>mucoso</a:t>
            </a:r>
            <a:endParaRPr lang="en-US" sz="5499" dirty="0">
              <a:solidFill>
                <a:srgbClr val="490242"/>
              </a:solidFill>
              <a:latin typeface="Adam Script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 rotWithShape="1">
          <a:blip r:embed="rId4"/>
          <a:srcRect l="2606" t="2229" r="2950" b="4046"/>
          <a:stretch/>
        </p:blipFill>
        <p:spPr>
          <a:xfrm>
            <a:off x="9753789" y="2313417"/>
            <a:ext cx="6553011" cy="7021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5"/>
          <p:cNvSpPr txBox="1"/>
          <p:nvPr/>
        </p:nvSpPr>
        <p:spPr>
          <a:xfrm>
            <a:off x="34636" y="187492"/>
            <a:ext cx="15215504" cy="17953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377826" lvl="1" algn="just">
              <a:lnSpc>
                <a:spcPts val="4900"/>
              </a:lnSpc>
            </a:pP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- O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tampão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mucoso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pode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ser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eliminado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em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maior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ou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menor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quantidade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;</a:t>
            </a:r>
          </a:p>
          <a:p>
            <a:pPr marL="323850" lvl="1" algn="just">
              <a:lnSpc>
                <a:spcPts val="4200"/>
              </a:lnSpc>
            </a:pP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- </a:t>
            </a:r>
            <a:r>
              <a:rPr lang="en-US" sz="3500" dirty="0" err="1" smtClean="0">
                <a:solidFill>
                  <a:srgbClr val="430B55"/>
                </a:solidFill>
                <a:latin typeface="Open Sans"/>
              </a:rPr>
              <a:t>Pode</a:t>
            </a: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ser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claro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(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amarelado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), com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raias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de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sangue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ou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amarronzado</a:t>
            </a:r>
            <a:endParaRPr lang="en-US" sz="3500" dirty="0">
              <a:solidFill>
                <a:srgbClr val="430B55"/>
              </a:solidFill>
              <a:latin typeface="Open Sans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5979424" y="9619125"/>
            <a:ext cx="1628329" cy="297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Open Sans Light"/>
              </a:rPr>
              <a:t>Arquivo pessoal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4878375" y="9753427"/>
            <a:ext cx="1628329" cy="297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000000"/>
                </a:solidFill>
                <a:latin typeface="Open Sans Light"/>
              </a:rPr>
              <a:t>Arquivo pessoal</a:t>
            </a: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 rotWithShape="1">
          <a:blip r:embed="rId5"/>
          <a:srcRect l="36530" t="17708" r="37116" b="25000"/>
          <a:stretch/>
        </p:blipFill>
        <p:spPr>
          <a:xfrm>
            <a:off x="2057400" y="2313416"/>
            <a:ext cx="5977400" cy="73057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3243" y="1669256"/>
            <a:ext cx="16151158" cy="86177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07263" lvl="1">
              <a:lnSpc>
                <a:spcPct val="200000"/>
              </a:lnSpc>
            </a:pP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- </a:t>
            </a:r>
            <a:r>
              <a:rPr lang="en-US" sz="3500" dirty="0" err="1" smtClean="0">
                <a:solidFill>
                  <a:srgbClr val="430B55"/>
                </a:solidFill>
                <a:latin typeface="Open Sans"/>
              </a:rPr>
              <a:t>Quando</a:t>
            </a: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a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bolsa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das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águas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se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rompe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antes do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início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do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trabalho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de </a:t>
            </a:r>
            <a:r>
              <a:rPr lang="en-US" sz="3500" dirty="0" err="1" smtClean="0">
                <a:solidFill>
                  <a:srgbClr val="430B55"/>
                </a:solidFill>
                <a:latin typeface="Open Sans"/>
              </a:rPr>
              <a:t>parto</a:t>
            </a:r>
            <a:endParaRPr lang="en-US" sz="3500" dirty="0">
              <a:solidFill>
                <a:srgbClr val="430B55"/>
              </a:solidFill>
              <a:latin typeface="Open Sans"/>
            </a:endParaRPr>
          </a:p>
          <a:p>
            <a:pPr marL="407263" lvl="1">
              <a:lnSpc>
                <a:spcPct val="200000"/>
              </a:lnSpc>
            </a:pP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- </a:t>
            </a:r>
            <a:r>
              <a:rPr lang="en-US" sz="3500" dirty="0" err="1" smtClean="0">
                <a:solidFill>
                  <a:srgbClr val="430B55"/>
                </a:solidFill>
                <a:latin typeface="Open Sans"/>
              </a:rPr>
              <a:t>Em</a:t>
            </a: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geral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, o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parto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inicia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nas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próximas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horas </a:t>
            </a:r>
            <a:r>
              <a:rPr lang="en-US" sz="3500" dirty="0" err="1" smtClean="0">
                <a:solidFill>
                  <a:srgbClr val="430B55"/>
                </a:solidFill>
                <a:latin typeface="Open Sans"/>
              </a:rPr>
              <a:t>após</a:t>
            </a: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 a </a:t>
            </a:r>
            <a:r>
              <a:rPr lang="en-US" sz="3500" dirty="0" err="1" smtClean="0">
                <a:solidFill>
                  <a:srgbClr val="430B55"/>
                </a:solidFill>
                <a:latin typeface="Open Sans"/>
              </a:rPr>
              <a:t>ruptura</a:t>
            </a:r>
            <a:endParaRPr lang="en-US" sz="3500" dirty="0">
              <a:solidFill>
                <a:srgbClr val="430B55"/>
              </a:solidFill>
              <a:latin typeface="Open Sans"/>
            </a:endParaRPr>
          </a:p>
          <a:p>
            <a:pPr marL="407263" lvl="1">
              <a:lnSpc>
                <a:spcPct val="200000"/>
              </a:lnSpc>
            </a:pP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- É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necessário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realizar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avaliação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do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bem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estar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fetal</a:t>
            </a:r>
            <a:endParaRPr lang="en-US" sz="3500" dirty="0">
              <a:solidFill>
                <a:srgbClr val="430B55"/>
              </a:solidFill>
              <a:latin typeface="Open Sans"/>
            </a:endParaRPr>
          </a:p>
          <a:p>
            <a:pPr marL="407263" lvl="1">
              <a:lnSpc>
                <a:spcPct val="200000"/>
              </a:lnSpc>
            </a:pP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- É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importante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analisar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a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cor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do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líquido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: se </a:t>
            </a: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é </a:t>
            </a:r>
            <a:r>
              <a:rPr lang="en-US" sz="3500" b="1" dirty="0" err="1" smtClean="0">
                <a:solidFill>
                  <a:srgbClr val="430B55"/>
                </a:solidFill>
                <a:latin typeface="Open Sans"/>
              </a:rPr>
              <a:t>claro</a:t>
            </a: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 smtClean="0">
                <a:solidFill>
                  <a:srgbClr val="430B55"/>
                </a:solidFill>
                <a:latin typeface="Open Sans"/>
              </a:rPr>
              <a:t>ou</a:t>
            </a: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b="1" dirty="0" err="1">
                <a:solidFill>
                  <a:srgbClr val="430B55"/>
                </a:solidFill>
                <a:latin typeface="Open Sans"/>
              </a:rPr>
              <a:t>esverdeado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(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meconial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)</a:t>
            </a:r>
          </a:p>
          <a:p>
            <a:pPr marL="407263" lvl="1">
              <a:lnSpc>
                <a:spcPct val="200000"/>
              </a:lnSpc>
            </a:pPr>
            <a:endParaRPr lang="en-US" sz="3500" dirty="0" smtClean="0">
              <a:solidFill>
                <a:srgbClr val="430B55"/>
              </a:solidFill>
              <a:latin typeface="Open Sans"/>
            </a:endParaRPr>
          </a:p>
          <a:p>
            <a:pPr marL="407263" lvl="1">
              <a:lnSpc>
                <a:spcPct val="200000"/>
              </a:lnSpc>
            </a:pP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- O 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ideal é que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seja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um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líquido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claro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, com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cheiro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de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água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sanitária</a:t>
            </a:r>
            <a:endParaRPr lang="en-US" sz="3500" dirty="0">
              <a:solidFill>
                <a:srgbClr val="430B55"/>
              </a:solidFill>
              <a:latin typeface="Open Sans"/>
            </a:endParaRPr>
          </a:p>
          <a:p>
            <a:pPr marL="407263" lvl="1">
              <a:lnSpc>
                <a:spcPct val="200000"/>
              </a:lnSpc>
            </a:pP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- </a:t>
            </a:r>
            <a:r>
              <a:rPr lang="en-US" sz="3500" dirty="0" err="1" smtClean="0">
                <a:solidFill>
                  <a:srgbClr val="430B55"/>
                </a:solidFill>
                <a:latin typeface="Open Sans"/>
              </a:rPr>
              <a:t>Nem</a:t>
            </a: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sempre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é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em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30B55"/>
                </a:solidFill>
                <a:latin typeface="Open Sans"/>
              </a:rPr>
              <a:t>grande</a:t>
            </a:r>
            <a:r>
              <a:rPr lang="en-US" sz="3500" dirty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 smtClean="0">
                <a:solidFill>
                  <a:srgbClr val="430B55"/>
                </a:solidFill>
                <a:latin typeface="Open Sans"/>
              </a:rPr>
              <a:t>quantidade</a:t>
            </a: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: </a:t>
            </a:r>
            <a:r>
              <a:rPr lang="en-US" sz="3500" dirty="0" err="1" smtClean="0">
                <a:solidFill>
                  <a:srgbClr val="430B55"/>
                </a:solidFill>
                <a:latin typeface="Open Sans"/>
              </a:rPr>
              <a:t>caso</a:t>
            </a: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 a </a:t>
            </a:r>
            <a:r>
              <a:rPr lang="en-US" sz="3500" dirty="0" err="1" smtClean="0">
                <a:solidFill>
                  <a:srgbClr val="430B55"/>
                </a:solidFill>
                <a:latin typeface="Open Sans"/>
              </a:rPr>
              <a:t>bolsa</a:t>
            </a: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 smtClean="0">
                <a:solidFill>
                  <a:srgbClr val="430B55"/>
                </a:solidFill>
                <a:latin typeface="Open Sans"/>
              </a:rPr>
              <a:t>estoure</a:t>
            </a: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 smtClean="0">
                <a:solidFill>
                  <a:srgbClr val="430B55"/>
                </a:solidFill>
                <a:latin typeface="Open Sans"/>
              </a:rPr>
              <a:t>mais</a:t>
            </a: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 para </a:t>
            </a:r>
            <a:r>
              <a:rPr lang="en-US" sz="3500" dirty="0" err="1" smtClean="0">
                <a:solidFill>
                  <a:srgbClr val="430B55"/>
                </a:solidFill>
                <a:latin typeface="Open Sans"/>
              </a:rPr>
              <a:t>cima</a:t>
            </a: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, a </a:t>
            </a:r>
            <a:r>
              <a:rPr lang="en-US" sz="3500" dirty="0" err="1" smtClean="0">
                <a:solidFill>
                  <a:srgbClr val="430B55"/>
                </a:solidFill>
                <a:latin typeface="Open Sans"/>
              </a:rPr>
              <a:t>perda</a:t>
            </a: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 smtClean="0">
                <a:solidFill>
                  <a:srgbClr val="430B55"/>
                </a:solidFill>
                <a:latin typeface="Open Sans"/>
              </a:rPr>
              <a:t>pode</a:t>
            </a: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 smtClean="0">
                <a:solidFill>
                  <a:srgbClr val="430B55"/>
                </a:solidFill>
                <a:latin typeface="Open Sans"/>
              </a:rPr>
              <a:t>ser</a:t>
            </a: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 smtClean="0">
                <a:solidFill>
                  <a:srgbClr val="430B55"/>
                </a:solidFill>
                <a:latin typeface="Open Sans"/>
              </a:rPr>
              <a:t>aos</a:t>
            </a:r>
            <a:r>
              <a:rPr lang="en-US" sz="3500" dirty="0" smtClean="0">
                <a:solidFill>
                  <a:srgbClr val="430B55"/>
                </a:solidFill>
                <a:latin typeface="Open Sans"/>
              </a:rPr>
              <a:t> </a:t>
            </a:r>
            <a:r>
              <a:rPr lang="en-US" sz="3500" dirty="0" err="1" smtClean="0">
                <a:solidFill>
                  <a:srgbClr val="430B55"/>
                </a:solidFill>
                <a:latin typeface="Open Sans"/>
              </a:rPr>
              <a:t>poucos</a:t>
            </a:r>
            <a:endParaRPr lang="en-US" sz="3500" dirty="0">
              <a:solidFill>
                <a:srgbClr val="430B55"/>
              </a:solidFill>
              <a:latin typeface="Open Sans"/>
            </a:endParaRPr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5825648" y="6438900"/>
            <a:ext cx="2209842" cy="3615284"/>
          </a:xfrm>
          <a:prstGeom prst="rect">
            <a:avLst/>
          </a:prstGeom>
        </p:spPr>
      </p:pic>
      <p:sp>
        <p:nvSpPr>
          <p:cNvPr id="11" name="Seta em Curva para a Direita 10"/>
          <p:cNvSpPr/>
          <p:nvPr/>
        </p:nvSpPr>
        <p:spPr>
          <a:xfrm>
            <a:off x="2819400" y="6438900"/>
            <a:ext cx="304800" cy="457200"/>
          </a:xfrm>
          <a:prstGeom prst="curved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  <p:sp>
        <p:nvSpPr>
          <p:cNvPr id="13" name="TextBox 7"/>
          <p:cNvSpPr txBox="1"/>
          <p:nvPr/>
        </p:nvSpPr>
        <p:spPr>
          <a:xfrm>
            <a:off x="391751" y="362274"/>
            <a:ext cx="12267538" cy="9874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699"/>
              </a:lnSpc>
            </a:pPr>
            <a:r>
              <a:rPr lang="en-US" sz="5499" dirty="0" err="1">
                <a:solidFill>
                  <a:srgbClr val="490242"/>
                </a:solidFill>
                <a:latin typeface="Adam Script Light"/>
              </a:rPr>
              <a:t>Amniorrexis</a:t>
            </a:r>
            <a:r>
              <a:rPr lang="en-US" sz="5499" dirty="0">
                <a:solidFill>
                  <a:srgbClr val="490242"/>
                </a:solidFill>
                <a:latin typeface="Adam Script Light"/>
              </a:rPr>
              <a:t> (</a:t>
            </a:r>
            <a:r>
              <a:rPr lang="en-US" sz="5499" dirty="0" err="1">
                <a:solidFill>
                  <a:srgbClr val="490242"/>
                </a:solidFill>
                <a:latin typeface="Adam Script Light"/>
              </a:rPr>
              <a:t>ruptura</a:t>
            </a:r>
            <a:r>
              <a:rPr lang="en-US" sz="5499" dirty="0">
                <a:solidFill>
                  <a:srgbClr val="490242"/>
                </a:solidFill>
                <a:latin typeface="Adam Script Light"/>
              </a:rPr>
              <a:t> da </a:t>
            </a:r>
            <a:r>
              <a:rPr lang="en-US" sz="5499" dirty="0" err="1">
                <a:solidFill>
                  <a:srgbClr val="490242"/>
                </a:solidFill>
                <a:latin typeface="Adam Script Light"/>
              </a:rPr>
              <a:t>bolsa</a:t>
            </a:r>
            <a:r>
              <a:rPr lang="en-US" sz="5499" dirty="0">
                <a:solidFill>
                  <a:srgbClr val="490242"/>
                </a:solidFill>
                <a:latin typeface="Adam Script Light"/>
              </a:rPr>
              <a:t> das </a:t>
            </a:r>
            <a:r>
              <a:rPr lang="en-US" sz="5499" dirty="0" err="1" smtClean="0">
                <a:solidFill>
                  <a:srgbClr val="490242"/>
                </a:solidFill>
                <a:latin typeface="Adam Script Light"/>
              </a:rPr>
              <a:t>águas</a:t>
            </a:r>
            <a:r>
              <a:rPr lang="en-US" sz="5499" dirty="0" smtClean="0">
                <a:solidFill>
                  <a:srgbClr val="490242"/>
                </a:solidFill>
                <a:latin typeface="Adam Script Light"/>
              </a:rPr>
              <a:t>)</a:t>
            </a:r>
            <a:endParaRPr lang="en-US" sz="5499" dirty="0">
              <a:solidFill>
                <a:srgbClr val="490242"/>
              </a:solidFill>
              <a:latin typeface="Adam Script Ligh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pic>
        <p:nvPicPr>
          <p:cNvPr id="3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1806350" y="4530773"/>
            <a:ext cx="1395445" cy="1225454"/>
          </a:xfrm>
          <a:prstGeom prst="rect">
            <a:avLst/>
          </a:prstGeom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6"/>
          <a:srcRect l="41863" t="41205" r="30675" b="32547"/>
          <a:stretch>
            <a:fillRect/>
          </a:stretch>
        </p:blipFill>
        <p:spPr>
          <a:xfrm>
            <a:off x="3527897" y="3288370"/>
            <a:ext cx="11737169" cy="6307314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52400" y="930615"/>
            <a:ext cx="16230600" cy="2089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99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- </a:t>
            </a:r>
            <a:r>
              <a:rPr lang="en-US" sz="3500" dirty="0" err="1" smtClean="0">
                <a:solidFill>
                  <a:srgbClr val="490242"/>
                </a:solidFill>
                <a:latin typeface="Open Sans"/>
              </a:rPr>
              <a:t>Também</a:t>
            </a:r>
            <a:r>
              <a:rPr lang="en-US" sz="3500" dirty="0" smtClean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é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importante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estabelecer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a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diferença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entre o </a:t>
            </a:r>
            <a:endParaRPr lang="en-US" sz="3500" dirty="0" smtClean="0">
              <a:solidFill>
                <a:srgbClr val="490242"/>
              </a:solidFill>
              <a:latin typeface="Open Sans"/>
            </a:endParaRPr>
          </a:p>
          <a:p>
            <a:pPr algn="ctr">
              <a:lnSpc>
                <a:spcPts val="5599"/>
              </a:lnSpc>
            </a:pPr>
            <a:r>
              <a:rPr lang="en-US" sz="3500" dirty="0" smtClean="0">
                <a:solidFill>
                  <a:srgbClr val="490242"/>
                </a:solidFill>
                <a:latin typeface="Open Sans Bold"/>
              </a:rPr>
              <a:t>TRABALHO </a:t>
            </a:r>
            <a:r>
              <a:rPr lang="en-US" sz="3500" dirty="0">
                <a:solidFill>
                  <a:srgbClr val="490242"/>
                </a:solidFill>
                <a:latin typeface="Open Sans Bold"/>
              </a:rPr>
              <a:t>DE PARTO VERDADEIRO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e o </a:t>
            </a:r>
            <a:r>
              <a:rPr lang="en-US" sz="3500" dirty="0">
                <a:solidFill>
                  <a:srgbClr val="490242"/>
                </a:solidFill>
                <a:latin typeface="Open Sans Bold"/>
              </a:rPr>
              <a:t>TRABALHO DE PARTO FALSO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,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também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conhecido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 err="1">
                <a:solidFill>
                  <a:srgbClr val="490242"/>
                </a:solidFill>
                <a:latin typeface="Open Sans"/>
              </a:rPr>
              <a:t>por</a:t>
            </a:r>
            <a:r>
              <a:rPr lang="en-US" sz="3500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3500" dirty="0">
                <a:solidFill>
                  <a:srgbClr val="490242"/>
                </a:solidFill>
                <a:latin typeface="Open Sans Bold"/>
              </a:rPr>
              <a:t>PRÓDROMOS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9139238" y="4652327"/>
            <a:ext cx="9525" cy="8870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endParaRPr/>
          </a:p>
        </p:txBody>
      </p:sp>
      <p:sp>
        <p:nvSpPr>
          <p:cNvPr id="7" name="TextBox 7"/>
          <p:cNvSpPr txBox="1"/>
          <p:nvPr/>
        </p:nvSpPr>
        <p:spPr>
          <a:xfrm>
            <a:off x="13780654" y="9567109"/>
            <a:ext cx="1484412" cy="2971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520"/>
              </a:lnSpc>
            </a:pPr>
            <a:r>
              <a:rPr lang="en-US" sz="1800">
                <a:solidFill>
                  <a:srgbClr val="490242"/>
                </a:solidFill>
                <a:latin typeface="Open Sans Light"/>
              </a:rPr>
              <a:t>ZUGAIB, 2014.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A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5569312" y="0"/>
            <a:ext cx="2739034" cy="2756261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668106" y="1378130"/>
            <a:ext cx="4381500" cy="1077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 err="1">
                <a:solidFill>
                  <a:srgbClr val="000000"/>
                </a:solidFill>
                <a:latin typeface="Adam Script Light"/>
              </a:rPr>
              <a:t>Ou</a:t>
            </a:r>
            <a:r>
              <a:rPr lang="en-US" sz="6000" dirty="0">
                <a:solidFill>
                  <a:srgbClr val="000000"/>
                </a:solidFill>
                <a:latin typeface="Adam Script Light"/>
              </a:rPr>
              <a:t> </a:t>
            </a:r>
            <a:r>
              <a:rPr lang="en-US" sz="6000" dirty="0" err="1">
                <a:solidFill>
                  <a:srgbClr val="000000"/>
                </a:solidFill>
                <a:latin typeface="Adam Script Light"/>
              </a:rPr>
              <a:t>seja</a:t>
            </a:r>
            <a:r>
              <a:rPr lang="en-US" sz="6000" dirty="0">
                <a:solidFill>
                  <a:srgbClr val="000000"/>
                </a:solidFill>
                <a:latin typeface="Adam Script Light"/>
              </a:rPr>
              <a:t>...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14350" y="4321459"/>
            <a:ext cx="17259300" cy="27349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dirty="0">
                <a:solidFill>
                  <a:srgbClr val="490242"/>
                </a:solidFill>
                <a:latin typeface="Open Sans"/>
              </a:rPr>
              <a:t>O </a:t>
            </a:r>
            <a:r>
              <a:rPr lang="en-US" sz="5199" dirty="0">
                <a:solidFill>
                  <a:srgbClr val="490242"/>
                </a:solidFill>
                <a:latin typeface="Open Sans Bold"/>
              </a:rPr>
              <a:t>TRABALHO DE PARTO VERDADEIRO</a:t>
            </a:r>
            <a:r>
              <a:rPr lang="en-US" sz="5199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5199" dirty="0" err="1">
                <a:solidFill>
                  <a:srgbClr val="490242"/>
                </a:solidFill>
                <a:latin typeface="Open Sans"/>
              </a:rPr>
              <a:t>acaba</a:t>
            </a:r>
            <a:r>
              <a:rPr lang="en-US" sz="5199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5199" dirty="0" err="1">
                <a:solidFill>
                  <a:srgbClr val="490242"/>
                </a:solidFill>
                <a:latin typeface="Open Sans"/>
              </a:rPr>
              <a:t>em</a:t>
            </a:r>
            <a:r>
              <a:rPr lang="en-US" sz="5199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5199" dirty="0" err="1">
                <a:solidFill>
                  <a:srgbClr val="490242"/>
                </a:solidFill>
                <a:latin typeface="Open Sans"/>
              </a:rPr>
              <a:t>nascimento</a:t>
            </a:r>
            <a:r>
              <a:rPr lang="en-US" sz="5199" dirty="0">
                <a:solidFill>
                  <a:srgbClr val="490242"/>
                </a:solidFill>
                <a:latin typeface="Open Sans"/>
              </a:rPr>
              <a:t>!</a:t>
            </a:r>
          </a:p>
          <a:p>
            <a:pPr algn="ctr">
              <a:lnSpc>
                <a:spcPts val="7279"/>
              </a:lnSpc>
            </a:pPr>
            <a:r>
              <a:rPr lang="en-US" sz="5199" dirty="0" err="1">
                <a:solidFill>
                  <a:srgbClr val="490242"/>
                </a:solidFill>
                <a:latin typeface="Open Sans"/>
              </a:rPr>
              <a:t>Enquanto</a:t>
            </a:r>
            <a:r>
              <a:rPr lang="en-US" sz="5199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5199" dirty="0" err="1">
                <a:solidFill>
                  <a:srgbClr val="490242"/>
                </a:solidFill>
                <a:latin typeface="Open Sans"/>
              </a:rPr>
              <a:t>os</a:t>
            </a:r>
            <a:r>
              <a:rPr lang="en-US" sz="5199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5199" dirty="0">
                <a:solidFill>
                  <a:srgbClr val="490242"/>
                </a:solidFill>
                <a:latin typeface="Open Sans Bold"/>
              </a:rPr>
              <a:t>PRÓDROMOS</a:t>
            </a:r>
            <a:r>
              <a:rPr lang="en-US" sz="5199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5199" dirty="0" err="1">
                <a:solidFill>
                  <a:srgbClr val="490242"/>
                </a:solidFill>
                <a:latin typeface="Open Sans"/>
              </a:rPr>
              <a:t>podem</a:t>
            </a:r>
            <a:r>
              <a:rPr lang="en-US" sz="5199" dirty="0">
                <a:solidFill>
                  <a:srgbClr val="490242"/>
                </a:solidFill>
                <a:latin typeface="Open Sans"/>
              </a:rPr>
              <a:t> </a:t>
            </a:r>
            <a:r>
              <a:rPr lang="en-US" sz="5199" dirty="0" err="1">
                <a:solidFill>
                  <a:srgbClr val="490242"/>
                </a:solidFill>
                <a:latin typeface="Open Sans"/>
              </a:rPr>
              <a:t>cessar</a:t>
            </a:r>
            <a:r>
              <a:rPr lang="en-US" sz="5199" dirty="0">
                <a:solidFill>
                  <a:srgbClr val="490242"/>
                </a:solidFill>
                <a:latin typeface="Open Sans"/>
              </a:rPr>
              <a:t>!</a:t>
            </a: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89293" y="660247"/>
            <a:ext cx="1278813" cy="156647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1665</TotalTime>
  <Words>2176</Words>
  <Application>Microsoft Office PowerPoint</Application>
  <PresentationFormat>Personalizar</PresentationFormat>
  <Paragraphs>257</Paragraphs>
  <Slides>41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10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41</vt:i4>
      </vt:variant>
    </vt:vector>
  </HeadingPairs>
  <TitlesOfParts>
    <vt:vector size="52" baseType="lpstr">
      <vt:lpstr>Calibri</vt:lpstr>
      <vt:lpstr>Open Sans</vt:lpstr>
      <vt:lpstr>Arial</vt:lpstr>
      <vt:lpstr>Adam Script Light</vt:lpstr>
      <vt:lpstr>Open Sans Light</vt:lpstr>
      <vt:lpstr>Adam Script</vt:lpstr>
      <vt:lpstr>Open Sans Light Bold</vt:lpstr>
      <vt:lpstr>Open Sans Italics</vt:lpstr>
      <vt:lpstr>Open Sans Bold Italics</vt:lpstr>
      <vt:lpstr>Open Sans Bold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4.3 - UE 1 - PERIODOS CLINICOS</dc:title>
  <cp:lastModifiedBy>Bruna Jochims</cp:lastModifiedBy>
  <cp:revision>37</cp:revision>
  <dcterms:created xsi:type="dcterms:W3CDTF">2006-08-16T00:00:00Z</dcterms:created>
  <dcterms:modified xsi:type="dcterms:W3CDTF">2022-11-21T17:13:42Z</dcterms:modified>
  <dc:identifier>DAFHZCQkQgE</dc:identifier>
</cp:coreProperties>
</file>