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93" r:id="rId6"/>
    <p:sldId id="263" r:id="rId7"/>
    <p:sldId id="295" r:id="rId8"/>
    <p:sldId id="264" r:id="rId9"/>
    <p:sldId id="294" r:id="rId10"/>
    <p:sldId id="265" r:id="rId11"/>
    <p:sldId id="296" r:id="rId12"/>
    <p:sldId id="266" r:id="rId13"/>
    <p:sldId id="297" r:id="rId14"/>
    <p:sldId id="267" r:id="rId15"/>
    <p:sldId id="298" r:id="rId16"/>
    <p:sldId id="268" r:id="rId17"/>
    <p:sldId id="299" r:id="rId18"/>
    <p:sldId id="269" r:id="rId19"/>
    <p:sldId id="300" r:id="rId20"/>
    <p:sldId id="270" r:id="rId21"/>
    <p:sldId id="301" r:id="rId22"/>
    <p:sldId id="271" r:id="rId23"/>
    <p:sldId id="302" r:id="rId24"/>
    <p:sldId id="272" r:id="rId25"/>
    <p:sldId id="303" r:id="rId26"/>
    <p:sldId id="273" r:id="rId27"/>
    <p:sldId id="304" r:id="rId28"/>
    <p:sldId id="274" r:id="rId29"/>
    <p:sldId id="305" r:id="rId30"/>
    <p:sldId id="275" r:id="rId31"/>
    <p:sldId id="306" r:id="rId32"/>
    <p:sldId id="276" r:id="rId33"/>
    <p:sldId id="307" r:id="rId34"/>
    <p:sldId id="277" r:id="rId35"/>
    <p:sldId id="308" r:id="rId36"/>
    <p:sldId id="278" r:id="rId37"/>
    <p:sldId id="309" r:id="rId38"/>
    <p:sldId id="279" r:id="rId39"/>
    <p:sldId id="310" r:id="rId40"/>
    <p:sldId id="280" r:id="rId41"/>
    <p:sldId id="311" r:id="rId42"/>
    <p:sldId id="281" r:id="rId43"/>
    <p:sldId id="312" r:id="rId44"/>
    <p:sldId id="282" r:id="rId45"/>
    <p:sldId id="313" r:id="rId4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8AB2"/>
    <a:srgbClr val="073B4C"/>
    <a:srgbClr val="06D6A0"/>
    <a:srgbClr val="EF476F"/>
    <a:srgbClr val="FFD1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1044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A549B9-3726-430A-AACC-3DD4513C3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5AC0934-C04C-46FD-8478-2B0F5BAB14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B3CA151-1EBD-4674-8497-94C0B9321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14CB-563B-45A7-9A94-725FCA1E52CF}" type="datetimeFigureOut">
              <a:rPr lang="pt-BR" smtClean="0"/>
              <a:t>01/04/2022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AAE7D55-90AF-46CD-B17B-4BDA9B264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4B90A4A-51D7-41B7-B260-4BCDFAF4D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5291-E23C-495A-97FE-A0BF4427090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79919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D1095A-685C-45BF-AFCE-6C91C802F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05CDCC2-4143-47D5-B35E-D3C50DE2AD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55186A2-90F8-4985-88A0-276073E46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14CB-563B-45A7-9A94-725FCA1E52CF}" type="datetimeFigureOut">
              <a:rPr lang="pt-BR" smtClean="0"/>
              <a:t>01/04/2022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8609939-2BB4-4A94-9A68-8C58F4D4B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5D3D331-1E24-4D3E-87AC-BE1C064CF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5291-E23C-495A-97FE-A0BF4427090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3787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1850282-9E8B-497F-89EC-2D6B7CB23A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2CBC3F9-217C-4D9C-AB35-48396F4BF5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0C940F7-CB85-4551-ABA7-9D420CDD7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14CB-563B-45A7-9A94-725FCA1E52CF}" type="datetimeFigureOut">
              <a:rPr lang="pt-BR" smtClean="0"/>
              <a:t>01/04/2022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6532604-DEE2-4478-AF3C-1DFC96CCC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BF36D49-0EAF-439F-984D-C219AC117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5291-E23C-495A-97FE-A0BF4427090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90425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699B39-D686-4831-8809-A2A64CCAA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35F2E81-56E9-4E08-B998-23B3F05B31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4701101-5789-484C-9736-5FFC6EC8B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14CB-563B-45A7-9A94-725FCA1E52CF}" type="datetimeFigureOut">
              <a:rPr lang="pt-BR" smtClean="0"/>
              <a:t>01/04/2022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0B8FCE2-5499-4254-9960-CFAE9F45B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D2DC4E3-70ED-45F7-AE7B-849FC44F6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5291-E23C-495A-97FE-A0BF4427090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27182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3E6756-4104-4079-BB82-3521FD8DC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27DF8CD-01F1-4F92-BA0F-FD5F340B41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06C92A1-99C3-4F7C-9840-273C6D226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14CB-563B-45A7-9A94-725FCA1E52CF}" type="datetimeFigureOut">
              <a:rPr lang="pt-BR" smtClean="0"/>
              <a:t>01/04/2022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66C7209-1EF3-416F-8D48-17FC66F88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16724A0-2E77-43DF-8D27-946257E79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5291-E23C-495A-97FE-A0BF4427090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53138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65287C-F0F5-4DDC-BA78-5ED5B66A9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206DB65-2421-447C-A5F7-FF4B1FA140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63A012C-C8F5-4DDE-878B-B8B642255B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E59A23F-D9F8-41AD-AE5A-B62B937BA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14CB-563B-45A7-9A94-725FCA1E52CF}" type="datetimeFigureOut">
              <a:rPr lang="pt-BR" smtClean="0"/>
              <a:t>01/04/2022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840E0B5-DF8E-43C3-A151-EA2429070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9D4B4B2-79B6-463D-954D-75EF62914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5291-E23C-495A-97FE-A0BF4427090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24898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C35689-3374-48F5-8565-9CE1FD96E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4DEE9AB-E268-4C3C-AD6A-610A2764CF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0873F21-16A8-4625-9F20-464E830B1D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C11333E-02A4-4195-A60D-D8B3498AC8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DA3018-FCDE-450C-9E6D-BC3A6C4116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E1586653-191D-48AE-9DEC-2EC1313D0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14CB-563B-45A7-9A94-725FCA1E52CF}" type="datetimeFigureOut">
              <a:rPr lang="pt-BR" smtClean="0"/>
              <a:t>01/04/2022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EF84975-E8AD-4C3E-B3D8-3BD7D14E0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ECFFF67-D308-4EED-9264-6A64C9B09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5291-E23C-495A-97FE-A0BF4427090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81412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71784E-1CB2-4700-81C7-FE056C89A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B10BBD6-1618-4EAD-B514-0BDA4BED9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14CB-563B-45A7-9A94-725FCA1E52CF}" type="datetimeFigureOut">
              <a:rPr lang="pt-BR" smtClean="0"/>
              <a:t>01/04/2022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11DA97C5-C74F-4B8E-AA79-F378AF476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08CD7D8-6DA8-4F30-B55C-D323A14A8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5291-E23C-495A-97FE-A0BF4427090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95819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DECB56C-2131-49F6-9E4A-AE1800ED2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14CB-563B-45A7-9A94-725FCA1E52CF}" type="datetimeFigureOut">
              <a:rPr lang="pt-BR" smtClean="0"/>
              <a:t>01/04/2022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6D056C3-2E81-41F9-9A19-F34C35FA7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FA3EB01-BBAF-48FF-816D-E8E2D72BD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5291-E23C-495A-97FE-A0BF4427090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16422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14D8BC-96FC-446A-AF80-54990821C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236EF6C-C4F8-4E2A-87CF-C368F4DE61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2953789-F44B-4245-AF3C-65EC1DE186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4549927-DA1F-4005-8F2E-4EA899711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14CB-563B-45A7-9A94-725FCA1E52CF}" type="datetimeFigureOut">
              <a:rPr lang="pt-BR" smtClean="0"/>
              <a:t>01/04/2022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0A5629B-205E-43C7-A035-6ECB245E0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3E21C18-673A-4732-A821-D95986882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5291-E23C-495A-97FE-A0BF4427090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49957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65B690-539C-41C0-B720-2E75DD76D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4A576238-DA9D-4977-8A19-86C99144D8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921762A-FDB6-426A-960C-13EE1884A9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B3C6F8F-AB5F-4702-9389-F897E6133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14CB-563B-45A7-9A94-725FCA1E52CF}" type="datetimeFigureOut">
              <a:rPr lang="pt-BR" smtClean="0"/>
              <a:t>01/04/2022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52994F3-79E6-4082-828D-A3A19ADCA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E107AD5-B235-4972-BF02-9D4894072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5291-E23C-495A-97FE-A0BF4427090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46383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1">
                <a:lumMod val="75000"/>
              </a:schemeClr>
            </a:gs>
            <a:gs pos="70000">
              <a:schemeClr val="accent1">
                <a:lumMod val="50000"/>
              </a:schemeClr>
            </a:gs>
            <a:gs pos="0">
              <a:srgbClr val="073B4C"/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0A7BA779-8254-403B-89C9-1296BFDCF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5FD24AF-6A4C-4248-8AA4-29A8725B77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E19B07F-D915-4140-A44A-24B3C2DACF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A14CB-563B-45A7-9A94-725FCA1E52CF}" type="datetimeFigureOut">
              <a:rPr lang="pt-BR" smtClean="0"/>
              <a:t>01/04/2022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3B1F01C-FBB9-41A0-8137-302A32CCED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354C3AF-958B-4648-A59B-FE78C2013C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05291-E23C-495A-97FE-A0BF4427090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905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1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1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1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1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1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1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1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1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1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1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2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2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2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2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2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2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2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2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2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2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22.xml"/><Relationship Id="rId18" Type="http://schemas.openxmlformats.org/officeDocument/2006/relationships/slide" Target="slide32.xml"/><Relationship Id="rId3" Type="http://schemas.openxmlformats.org/officeDocument/2006/relationships/image" Target="../media/image4.svg"/><Relationship Id="rId21" Type="http://schemas.openxmlformats.org/officeDocument/2006/relationships/slide" Target="slide38.xml"/><Relationship Id="rId7" Type="http://schemas.openxmlformats.org/officeDocument/2006/relationships/slide" Target="slide10.xml"/><Relationship Id="rId12" Type="http://schemas.openxmlformats.org/officeDocument/2006/relationships/slide" Target="slide20.xml"/><Relationship Id="rId17" Type="http://schemas.openxmlformats.org/officeDocument/2006/relationships/slide" Target="slide30.xml"/><Relationship Id="rId2" Type="http://schemas.openxmlformats.org/officeDocument/2006/relationships/image" Target="../media/image3.png"/><Relationship Id="rId16" Type="http://schemas.openxmlformats.org/officeDocument/2006/relationships/slide" Target="slide28.xml"/><Relationship Id="rId20" Type="http://schemas.openxmlformats.org/officeDocument/2006/relationships/slide" Target="slide3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11" Type="http://schemas.openxmlformats.org/officeDocument/2006/relationships/slide" Target="slide18.xml"/><Relationship Id="rId24" Type="http://schemas.openxmlformats.org/officeDocument/2006/relationships/slide" Target="slide44.xml"/><Relationship Id="rId5" Type="http://schemas.openxmlformats.org/officeDocument/2006/relationships/slide" Target="slide6.xml"/><Relationship Id="rId15" Type="http://schemas.openxmlformats.org/officeDocument/2006/relationships/slide" Target="slide26.xml"/><Relationship Id="rId23" Type="http://schemas.openxmlformats.org/officeDocument/2006/relationships/slide" Target="slide42.xml"/><Relationship Id="rId10" Type="http://schemas.openxmlformats.org/officeDocument/2006/relationships/slide" Target="slide16.xml"/><Relationship Id="rId19" Type="http://schemas.openxmlformats.org/officeDocument/2006/relationships/slide" Target="slide34.xml"/><Relationship Id="rId4" Type="http://schemas.openxmlformats.org/officeDocument/2006/relationships/slide" Target="slide4.xml"/><Relationship Id="rId9" Type="http://schemas.openxmlformats.org/officeDocument/2006/relationships/slide" Target="slide14.xml"/><Relationship Id="rId14" Type="http://schemas.openxmlformats.org/officeDocument/2006/relationships/slide" Target="slide24.xml"/><Relationship Id="rId22" Type="http://schemas.openxmlformats.org/officeDocument/2006/relationships/slide" Target="slide40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3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3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3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3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3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3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3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3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3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3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4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4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4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4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4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4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slide" Target="slide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605306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1684679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232021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390921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686000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4258611" y="1918128"/>
            <a:ext cx="65424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8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BINGO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179C262-FE76-4D65-9EE1-50851A42507E}"/>
              </a:ext>
            </a:extLst>
          </p:cNvPr>
          <p:cNvSpPr txBox="1"/>
          <p:nvPr/>
        </p:nvSpPr>
        <p:spPr>
          <a:xfrm>
            <a:off x="5632366" y="3805507"/>
            <a:ext cx="50957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dirty="0">
                <a:solidFill>
                  <a:srgbClr val="FFD166"/>
                </a:solidFill>
                <a:latin typeface="Abadi" panose="020B0604020104020204" pitchFamily="34" charset="0"/>
              </a:rPr>
              <a:t>Sistema</a:t>
            </a:r>
            <a:r>
              <a:rPr lang="pt-BR" sz="3200" dirty="0">
                <a:solidFill>
                  <a:srgbClr val="FFD166"/>
                </a:solidFill>
                <a:latin typeface="Abadi" panose="020B0604020104020204" pitchFamily="34" charset="0"/>
              </a:rPr>
              <a:t> </a:t>
            </a:r>
            <a:r>
              <a:rPr lang="pt-BR" sz="4800" dirty="0">
                <a:solidFill>
                  <a:srgbClr val="FFD166"/>
                </a:solidFill>
                <a:latin typeface="Abadi" panose="020B0604020104020204" pitchFamily="34" charset="0"/>
              </a:rPr>
              <a:t>Endócrino</a:t>
            </a:r>
            <a:endParaRPr lang="pt-BR" sz="3200" dirty="0">
              <a:solidFill>
                <a:srgbClr val="FFD166"/>
              </a:solidFill>
              <a:latin typeface="Abadi" panose="020B0604020104020204" pitchFamily="34" charset="0"/>
            </a:endParaRPr>
          </a:p>
        </p:txBody>
      </p:sp>
      <p:sp>
        <p:nvSpPr>
          <p:cNvPr id="11" name="Meio-quadro 10">
            <a:extLst>
              <a:ext uri="{FF2B5EF4-FFF2-40B4-BE49-F238E27FC236}">
                <a16:creationId xmlns:a16="http://schemas.microsoft.com/office/drawing/2014/main" id="{928B5911-41FB-42D6-A777-738040621043}"/>
              </a:ext>
            </a:extLst>
          </p:cNvPr>
          <p:cNvSpPr/>
          <p:nvPr/>
        </p:nvSpPr>
        <p:spPr>
          <a:xfrm flipH="1" flipV="1">
            <a:off x="10073710" y="3982110"/>
            <a:ext cx="654394" cy="654394"/>
          </a:xfrm>
          <a:prstGeom prst="halfFrame">
            <a:avLst>
              <a:gd name="adj1" fmla="val 15873"/>
              <a:gd name="adj2" fmla="val 1693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15" name="Gráfico 14" descr="Cérebro na cabeça com preenchimento sólido">
            <a:extLst>
              <a:ext uri="{FF2B5EF4-FFF2-40B4-BE49-F238E27FC236}">
                <a16:creationId xmlns:a16="http://schemas.microsoft.com/office/drawing/2014/main" id="{733B8A4D-54F9-4EB6-A73F-85CCAF0601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88913" y="5309332"/>
            <a:ext cx="1424332" cy="14243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Gráfico 15" descr="Cérebro na cabeça estrutura de tópicos">
            <a:extLst>
              <a:ext uri="{FF2B5EF4-FFF2-40B4-BE49-F238E27FC236}">
                <a16:creationId xmlns:a16="http://schemas.microsoft.com/office/drawing/2014/main" id="{F6DA67E6-4C0E-4B2E-94C2-F929C5186E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67610" y="1302231"/>
            <a:ext cx="1328670" cy="132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347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3178124"/>
            <a:ext cx="76379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Promove a liberação do hormônio do crescimento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04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5CA4576D-D3AF-4A43-A497-4F3BFEBC9CB4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8E2DB78C-007A-4F2E-9299-B930EE69FF27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40A09F86-1FDB-472C-824D-8A61A78FCB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C44A9E0A-4126-49DB-AAD1-7C84FE120852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9709B099-A56B-4A14-8227-8CBB114DD48B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C53ECFC2-68BC-4356-9A79-3E11E9960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869013933"/>
      </p:ext>
    </p:extLst>
  </p:cSld>
  <p:clrMapOvr>
    <a:masterClrMapping/>
  </p:clrMapOvr>
  <p:transition advClick="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3626287"/>
            <a:ext cx="7637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Sono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04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B1EF226E-F40D-4FAE-BE9B-98CD72A25568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0DAA1172-7A70-4CF1-95AC-B0C94071ED3D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9F9A5F45-57DF-4875-94CB-837540400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934827705"/>
      </p:ext>
    </p:extLst>
  </p:cSld>
  <p:clrMapOvr>
    <a:masterClrMapping/>
  </p:clrMapOvr>
  <p:transition advClick="0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3472399"/>
            <a:ext cx="76379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0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Tireoide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05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C689992C-B2BB-4E60-904B-0525AD1176CB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660A5CAA-5F56-4C2D-BF51-31D6ED880F2F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94E1EC5E-145F-405D-A2C3-5EBCC4DE0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6F50F55E-5A90-43B9-875F-4BCA7D311722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3446ED5B-A732-4AEE-B2A4-0B2C8ABA1337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60319F98-C8EB-4B5D-AD14-F94AE18FC66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723337107"/>
      </p:ext>
    </p:extLst>
  </p:cSld>
  <p:clrMapOvr>
    <a:masterClrMapping/>
  </p:clrMapOvr>
  <p:transition advClick="0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1738" y="2604635"/>
            <a:ext cx="76379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É estimulado pelo TSH da hipófise anterior e secreta T3 e T4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05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07CF9926-4B85-42A7-B6C7-54DD8F60DFE2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2198FA70-A85C-4FE9-8FF9-8485621F3085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F2B4FE5C-A2FB-48DC-82C3-97EAC26A6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79022038"/>
      </p:ext>
    </p:extLst>
  </p:cSld>
  <p:clrMapOvr>
    <a:masterClrMapping/>
  </p:clrMapOvr>
  <p:transition advClick="0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7428" y="2702958"/>
            <a:ext cx="76379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Atuam sobre todas as células, aumentando o metabolismo basal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06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59711781-750E-491B-8382-E4FDA60E70D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B71965C5-96D1-42AE-B7CB-F8D8DB9643BC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C734FA5-FE8C-4FE9-B09F-B24FA4EB9A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D3051A73-8096-4D44-B6F7-882D96345E72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2966F1E3-B843-4AFF-B005-11E0379F03AB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0BFC38D6-907E-47FD-B5EC-49B0ACB07A2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244469893"/>
      </p:ext>
    </p:extLst>
  </p:cSld>
  <p:clrMapOvr>
    <a:masterClrMapping/>
  </p:clrMapOvr>
  <p:transition advClick="0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3626287"/>
            <a:ext cx="7637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T3 e T4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06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743AABD5-2C48-4BE0-AD73-46D47CEE780F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DACDCD4C-2DA8-43EA-BDF9-4742BFE97A1D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96ADDA06-6D05-4B68-BB17-7454B20BF82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811613134"/>
      </p:ext>
    </p:extLst>
  </p:cSld>
  <p:clrMapOvr>
    <a:masterClrMapping/>
  </p:clrMapOvr>
  <p:transition advClick="0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3393567"/>
            <a:ext cx="76379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0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Paratireoide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07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2DAB08D2-31A0-4C2C-892D-8D32C64CC03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B047B4E9-3DC0-4CD4-B46E-0CB347450C6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621BF920-199F-4824-A388-8E8DCD5C43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16DD3AB9-AA86-421F-A759-7B396F635823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0BEC7FF3-EDB5-469A-902D-1135FEFF4E51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9C8C8FF3-CEE0-496F-AB2C-B5D90CB2796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930911773"/>
      </p:ext>
    </p:extLst>
  </p:cSld>
  <p:clrMapOvr>
    <a:masterClrMapping/>
  </p:clrMapOvr>
  <p:transition advClick="0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1738" y="2241293"/>
            <a:ext cx="763793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Secreta PTH (paratormônio) e aumenta os níveis de cálcio plasmático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07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869FD6C8-66A8-498C-A616-01D37219CD46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346237F5-D434-4E66-B2DE-08F8A64CB5E4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F49CEBAE-54E1-4CFD-B66D-DDAF76F188A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4115621978"/>
      </p:ext>
    </p:extLst>
  </p:cSld>
  <p:clrMapOvr>
    <a:masterClrMapping/>
  </p:clrMapOvr>
  <p:transition advClick="0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7428" y="2425959"/>
            <a:ext cx="76379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Estimula os osteoclastos e inibe os osteoblastos, promovendo reabsorção óssea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08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92B820F3-2159-4188-BD8C-A9BF6DE285A0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47385EEC-65F3-41C6-BD7D-04F62B8457EF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36422A0D-EB08-4A0B-8FC0-BAA8AC749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F55E6393-73AE-4879-A439-21FD4847DAD1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6EBE32A0-0060-41FD-8605-41A481249667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9F1C4B01-47E7-4F07-9E42-18774539AAA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685248738"/>
      </p:ext>
    </p:extLst>
  </p:cSld>
  <p:clrMapOvr>
    <a:masterClrMapping/>
  </p:clrMapOvr>
  <p:transition advClick="0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1738" y="3237703"/>
            <a:ext cx="7637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PTH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08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D867EAD1-F8EC-4DDD-8C1E-B97597DD1CF3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8CEB8808-9D4F-4267-AFD1-6681556DDD97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488B5054-8F98-4E48-851E-F6E50D390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687574138"/>
      </p:ext>
    </p:extLst>
  </p:cSld>
  <p:clrMapOvr>
    <a:masterClrMapping/>
  </p:clrMapOvr>
  <p:transition advClick="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93403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Orientações</a:t>
            </a:r>
          </a:p>
        </p:txBody>
      </p:sp>
      <p:pic>
        <p:nvPicPr>
          <p:cNvPr id="15" name="Gráfico 14" descr="Cérebro na cabeça com preenchimento sólido">
            <a:extLst>
              <a:ext uri="{FF2B5EF4-FFF2-40B4-BE49-F238E27FC236}">
                <a16:creationId xmlns:a16="http://schemas.microsoft.com/office/drawing/2014/main" id="{733B8A4D-54F9-4EB6-A73F-85CCAF0601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88913" y="5309332"/>
            <a:ext cx="1424332" cy="14243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Gráfico 15" descr="Cérebro na cabeça estrutura de tópicos">
            <a:extLst>
              <a:ext uri="{FF2B5EF4-FFF2-40B4-BE49-F238E27FC236}">
                <a16:creationId xmlns:a16="http://schemas.microsoft.com/office/drawing/2014/main" id="{95C16E49-A278-4CDA-9E45-1B7E710DBE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cxnSp>
        <p:nvCxnSpPr>
          <p:cNvPr id="17" name="Conector reto 16">
            <a:extLst>
              <a:ext uri="{FF2B5EF4-FFF2-40B4-BE49-F238E27FC236}">
                <a16:creationId xmlns:a16="http://schemas.microsoft.com/office/drawing/2014/main" id="{085DB9FD-AFB7-4264-9AB8-01B5A063C199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680031C0-C4E3-4674-AE7F-4C49A37F6AF6}"/>
              </a:ext>
            </a:extLst>
          </p:cNvPr>
          <p:cNvSpPr txBox="1"/>
          <p:nvPr/>
        </p:nvSpPr>
        <p:spPr>
          <a:xfrm>
            <a:off x="2149704" y="1504901"/>
            <a:ext cx="8359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01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6CCFE294-A26F-4DF3-AAB4-58C91350153A}"/>
              </a:ext>
            </a:extLst>
          </p:cNvPr>
          <p:cNvSpPr txBox="1"/>
          <p:nvPr/>
        </p:nvSpPr>
        <p:spPr>
          <a:xfrm>
            <a:off x="2985688" y="1741844"/>
            <a:ext cx="8924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Um grupo por vez escolherá um número no placar. 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387D89B0-E6EF-461E-91FE-A66B42D935F5}"/>
              </a:ext>
            </a:extLst>
          </p:cNvPr>
          <p:cNvSpPr txBox="1"/>
          <p:nvPr/>
        </p:nvSpPr>
        <p:spPr>
          <a:xfrm>
            <a:off x="1893403" y="2191288"/>
            <a:ext cx="8359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02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A6838AD7-26C8-4B2B-A6F2-A2920562F9D5}"/>
              </a:ext>
            </a:extLst>
          </p:cNvPr>
          <p:cNvSpPr txBox="1"/>
          <p:nvPr/>
        </p:nvSpPr>
        <p:spPr>
          <a:xfrm>
            <a:off x="2729387" y="2428231"/>
            <a:ext cx="89240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Cada número apresenta uma dica com uma palavra ou um conceito relacionado a disciplina.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977C8F39-F19F-4A8D-A0A2-6874B725B0D4}"/>
              </a:ext>
            </a:extLst>
          </p:cNvPr>
          <p:cNvSpPr txBox="1"/>
          <p:nvPr/>
        </p:nvSpPr>
        <p:spPr>
          <a:xfrm>
            <a:off x="1475411" y="3114618"/>
            <a:ext cx="8359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03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913B6966-356F-4273-A04A-36962E441730}"/>
              </a:ext>
            </a:extLst>
          </p:cNvPr>
          <p:cNvSpPr txBox="1"/>
          <p:nvPr/>
        </p:nvSpPr>
        <p:spPr>
          <a:xfrm>
            <a:off x="2311395" y="3351561"/>
            <a:ext cx="89240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O grupo deverá então encontrar um palavra ou conceito que defina a dica apresentada e marcar na sua cartela a resposta correta.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21EF6769-0F5C-4CF7-875E-F3D23DF1BBDE}"/>
              </a:ext>
            </a:extLst>
          </p:cNvPr>
          <p:cNvSpPr txBox="1"/>
          <p:nvPr/>
        </p:nvSpPr>
        <p:spPr>
          <a:xfrm>
            <a:off x="1893403" y="4589890"/>
            <a:ext cx="835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04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2574E6DF-5FC7-4FAF-8E42-0AF913AAB5B0}"/>
              </a:ext>
            </a:extLst>
          </p:cNvPr>
          <p:cNvSpPr txBox="1"/>
          <p:nvPr/>
        </p:nvSpPr>
        <p:spPr>
          <a:xfrm>
            <a:off x="2729387" y="4826833"/>
            <a:ext cx="76382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Ao preencher a cartela um integrante deverá gritar “BINGOOO!”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1EF5B7C0-CC4C-4E3E-97A4-7D73FC322D97}"/>
              </a:ext>
            </a:extLst>
          </p:cNvPr>
          <p:cNvSpPr txBox="1"/>
          <p:nvPr/>
        </p:nvSpPr>
        <p:spPr>
          <a:xfrm rot="1072976">
            <a:off x="5753045" y="168681"/>
            <a:ext cx="7121091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073B4C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rush Script MT" panose="03060802040406070304" pitchFamily="66" charset="0"/>
                <a:cs typeface="Aharoni" panose="02010803020104030203" pitchFamily="2" charset="-79"/>
              </a:rPr>
              <a:t>                  Bom Jogo!</a:t>
            </a:r>
          </a:p>
        </p:txBody>
      </p:sp>
    </p:spTree>
    <p:extLst>
      <p:ext uri="{BB962C8B-B14F-4D97-AF65-F5344CB8AC3E}">
        <p14:creationId xmlns:p14="http://schemas.microsoft.com/office/powerpoint/2010/main" val="17654822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3393567"/>
            <a:ext cx="76379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000" b="1" dirty="0" err="1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Calcitocina</a:t>
            </a:r>
            <a:endParaRPr lang="pt-BR" sz="80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09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1C3C4902-10D8-45CC-AC98-DE15F8E933AC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85CCC690-A358-4E23-B1F2-D910BA105DA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7F882046-BB7F-486D-996E-8A704FB6E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BB5D408A-F815-4B82-A436-8FC66986AD17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2BF8304F-24F9-4E55-A059-06E3996CE369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7DEAC75D-B235-4470-BAE2-3A0A6A315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217038624"/>
      </p:ext>
    </p:extLst>
  </p:cSld>
  <p:clrMapOvr>
    <a:masterClrMapping/>
  </p:clrMapOvr>
  <p:transition advClick="0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1738" y="3085791"/>
            <a:ext cx="76379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Aumenta a deposição de cálcio nos ossos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09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F8EF5C40-AADA-4B3F-B4BB-A1150EBD07D5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0B79DDF0-EBE4-4AC6-AB60-A6FE2FE51B0A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DE502B31-A2B1-49F0-95EC-A7A72559BED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67591340"/>
      </p:ext>
    </p:extLst>
  </p:cSld>
  <p:clrMapOvr>
    <a:masterClrMapping/>
  </p:clrMapOvr>
  <p:transition advClick="0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2979957"/>
            <a:ext cx="76379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Aumenta a absorção intestinal de Ca</a:t>
            </a:r>
            <a:r>
              <a:rPr lang="pt-BR" sz="4800" b="1" baseline="30000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+2  </a:t>
            </a:r>
            <a:r>
              <a:rPr lang="pt-BR" sz="48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e estimula a reabsorção óssea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10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585D4864-C266-4FEB-9C81-19533D891987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7395D585-2899-4515-9739-90F98B1F7F43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DB41C2A5-71A7-4BEB-8BDF-49B8F8114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09DE1B9F-7388-4508-B79C-807B8E4260CC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702C68BB-752F-498D-A24C-E45580AEE4F6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1A4E0C80-1EFE-495D-8E96-3FEAE3BDB4D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771679152"/>
      </p:ext>
    </p:extLst>
  </p:cSld>
  <p:clrMapOvr>
    <a:masterClrMapping/>
  </p:clrMapOvr>
  <p:transition advClick="0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1738" y="3225475"/>
            <a:ext cx="7637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Vitamina D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10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BC32D9CB-7F07-4EB1-B9EE-CC063F7D57BC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D1AA07BD-F0C2-47A9-A209-D57EF7DDD267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2BB39D9C-B071-4ABC-A859-8FF520C49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875762594"/>
      </p:ext>
    </p:extLst>
  </p:cSld>
  <p:clrMapOvr>
    <a:masterClrMapping/>
  </p:clrMapOvr>
  <p:transition advClick="0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2856846"/>
            <a:ext cx="763793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0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Hormônios Gonadotrópicos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11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D6290393-B03B-45AC-90D0-1727F3D0A49F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3D6174A1-705D-49DE-B2E1-8293EAAF1205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BDF94794-66C8-4D0D-8351-833438EA5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77BBDDF6-41A6-4EF4-9E5D-24E3D0B98078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C2C2D559-7B64-480E-856A-942F31980FE3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46657A75-B614-4125-9C45-7DAB1843BD3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480925717"/>
      </p:ext>
    </p:extLst>
  </p:cSld>
  <p:clrMapOvr>
    <a:masterClrMapping/>
  </p:clrMapOvr>
  <p:transition advClick="0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1738" y="2241293"/>
            <a:ext cx="763793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Hormônios folículos estimulantes (FSH)</a:t>
            </a:r>
          </a:p>
          <a:p>
            <a:pPr algn="ctr"/>
            <a:r>
              <a:rPr lang="pt-BR" sz="60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Hormônios Luteinizantes (LH)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11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94182E4B-38A9-43E2-AF84-8030EC8ECF0F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54DBA196-847D-4E08-839C-5D0A05703F19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D78D006F-34D6-493F-8F04-91B2EBB1D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4277277136"/>
      </p:ext>
    </p:extLst>
  </p:cSld>
  <p:clrMapOvr>
    <a:masterClrMapping/>
  </p:clrMapOvr>
  <p:transition advClick="0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3393567"/>
            <a:ext cx="76379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0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Prolactina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12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564B4950-7D14-4863-9289-94ED7D1A10EA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A1F8AEC3-AFD1-4187-BD9E-D70FB7491037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AE2657E3-E0BF-488D-9D6A-C6BA5F6D86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DDCC0B03-03F2-41BE-AA11-F076F0C76E9C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07F924C6-B740-41BB-A702-CF9831963174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1C019C7A-6BE2-4435-82A7-BFD758C008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900215772"/>
      </p:ext>
    </p:extLst>
  </p:cSld>
  <p:clrMapOvr>
    <a:masterClrMapping/>
  </p:clrMapOvr>
  <p:transition advClick="0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1738" y="2941485"/>
            <a:ext cx="76379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Causa a secreção de leite das mamas após preparação com estrogênio e progesterona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12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DBBC539B-96AA-4F93-9EE7-4A715940D719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D5D6C9A0-F748-4308-93F1-9FE88B047D9A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8F8359ED-A035-42E1-84C4-897EFED2B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558840064"/>
      </p:ext>
    </p:extLst>
  </p:cSld>
  <p:clrMapOvr>
    <a:masterClrMapping/>
  </p:clrMapOvr>
  <p:transition advClick="0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3164623"/>
            <a:ext cx="76379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Hormônio antidiurético e ocitocina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13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DFC69704-C61D-4F91-89CC-276C08A12F16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23DA4B91-58A2-4DFF-A520-078032C7489B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C2AB8B1F-A0A6-43FC-89AB-42A57AFA67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8A960BD0-FE3D-4124-93D1-FB9A8E618B07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FE89512F-16B0-407B-B745-A139A98C634E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2387E1B2-60F4-4B96-8AEB-D3FBC575F6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334732267"/>
      </p:ext>
    </p:extLst>
  </p:cSld>
  <p:clrMapOvr>
    <a:masterClrMapping/>
  </p:clrMapOvr>
  <p:transition advClick="0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1738" y="2941485"/>
            <a:ext cx="76379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Hormônios da Neuro-hipófise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13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7488A8A4-7B87-42A1-9745-5DEADB42619F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A2FD9563-5FF9-412F-B1CD-387D6D4F13DA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A3478C50-203D-42C2-9405-BEFE318D429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74663954"/>
      </p:ext>
    </p:extLst>
  </p:cSld>
  <p:clrMapOvr>
    <a:masterClrMapping/>
  </p:clrMapOvr>
  <p:transition advClick="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Orientações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2">
            <a:hlinkClick r:id="rId4" action="ppaction://hlinksldjump"/>
            <a:extLst>
              <a:ext uri="{FF2B5EF4-FFF2-40B4-BE49-F238E27FC236}">
                <a16:creationId xmlns:a16="http://schemas.microsoft.com/office/drawing/2014/main" id="{787C9C32-D633-4424-BA28-BF0E5C06C862}"/>
              </a:ext>
            </a:extLst>
          </p:cNvPr>
          <p:cNvSpPr/>
          <p:nvPr/>
        </p:nvSpPr>
        <p:spPr>
          <a:xfrm>
            <a:off x="2692901" y="1785724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01</a:t>
            </a:r>
          </a:p>
        </p:txBody>
      </p:sp>
      <p:sp>
        <p:nvSpPr>
          <p:cNvPr id="14" name="Retângulo 13">
            <a:hlinkClick r:id="rId5" action="ppaction://hlinksldjump"/>
            <a:extLst>
              <a:ext uri="{FF2B5EF4-FFF2-40B4-BE49-F238E27FC236}">
                <a16:creationId xmlns:a16="http://schemas.microsoft.com/office/drawing/2014/main" id="{E3BD359B-6AF6-4D40-AB17-7E72EF728C62}"/>
              </a:ext>
            </a:extLst>
          </p:cNvPr>
          <p:cNvSpPr/>
          <p:nvPr/>
        </p:nvSpPr>
        <p:spPr>
          <a:xfrm>
            <a:off x="4000598" y="1785724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02</a:t>
            </a:r>
          </a:p>
        </p:txBody>
      </p:sp>
      <p:sp>
        <p:nvSpPr>
          <p:cNvPr id="16" name="Retângulo 15">
            <a:hlinkClick r:id="rId6" action="ppaction://hlinksldjump"/>
            <a:extLst>
              <a:ext uri="{FF2B5EF4-FFF2-40B4-BE49-F238E27FC236}">
                <a16:creationId xmlns:a16="http://schemas.microsoft.com/office/drawing/2014/main" id="{C99D0166-0ABB-47F0-AD08-2FD52D129FBD}"/>
              </a:ext>
            </a:extLst>
          </p:cNvPr>
          <p:cNvSpPr/>
          <p:nvPr/>
        </p:nvSpPr>
        <p:spPr>
          <a:xfrm>
            <a:off x="5308295" y="1785724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03</a:t>
            </a:r>
          </a:p>
        </p:txBody>
      </p:sp>
      <p:sp>
        <p:nvSpPr>
          <p:cNvPr id="17" name="Retângulo 16">
            <a:hlinkClick r:id="rId7" action="ppaction://hlinksldjump"/>
            <a:extLst>
              <a:ext uri="{FF2B5EF4-FFF2-40B4-BE49-F238E27FC236}">
                <a16:creationId xmlns:a16="http://schemas.microsoft.com/office/drawing/2014/main" id="{AFD9830F-0737-4338-8ACD-46AB02C6139E}"/>
              </a:ext>
            </a:extLst>
          </p:cNvPr>
          <p:cNvSpPr/>
          <p:nvPr/>
        </p:nvSpPr>
        <p:spPr>
          <a:xfrm>
            <a:off x="6615992" y="1785724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04</a:t>
            </a:r>
          </a:p>
        </p:txBody>
      </p:sp>
      <p:sp>
        <p:nvSpPr>
          <p:cNvPr id="18" name="Retângulo 17">
            <a:hlinkClick r:id="rId8" action="ppaction://hlinksldjump"/>
            <a:extLst>
              <a:ext uri="{FF2B5EF4-FFF2-40B4-BE49-F238E27FC236}">
                <a16:creationId xmlns:a16="http://schemas.microsoft.com/office/drawing/2014/main" id="{788AA6BD-C3F6-4909-BA8F-7DE09F5CF7B7}"/>
              </a:ext>
            </a:extLst>
          </p:cNvPr>
          <p:cNvSpPr/>
          <p:nvPr/>
        </p:nvSpPr>
        <p:spPr>
          <a:xfrm>
            <a:off x="7923689" y="1785724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05</a:t>
            </a:r>
          </a:p>
        </p:txBody>
      </p:sp>
      <p:sp>
        <p:nvSpPr>
          <p:cNvPr id="19" name="Retângulo 18">
            <a:hlinkClick r:id="rId9" action="ppaction://hlinksldjump"/>
            <a:extLst>
              <a:ext uri="{FF2B5EF4-FFF2-40B4-BE49-F238E27FC236}">
                <a16:creationId xmlns:a16="http://schemas.microsoft.com/office/drawing/2014/main" id="{3D3E44F2-57E5-403F-9AFE-9E6A1A69C1ED}"/>
              </a:ext>
            </a:extLst>
          </p:cNvPr>
          <p:cNvSpPr/>
          <p:nvPr/>
        </p:nvSpPr>
        <p:spPr>
          <a:xfrm>
            <a:off x="9231386" y="1785724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06</a:t>
            </a:r>
          </a:p>
        </p:txBody>
      </p:sp>
      <p:sp>
        <p:nvSpPr>
          <p:cNvPr id="20" name="Retângulo 19">
            <a:hlinkClick r:id="rId10" action="ppaction://hlinksldjump"/>
            <a:extLst>
              <a:ext uri="{FF2B5EF4-FFF2-40B4-BE49-F238E27FC236}">
                <a16:creationId xmlns:a16="http://schemas.microsoft.com/office/drawing/2014/main" id="{F10D1512-8D25-4708-AEC4-2647562AB247}"/>
              </a:ext>
            </a:extLst>
          </p:cNvPr>
          <p:cNvSpPr/>
          <p:nvPr/>
        </p:nvSpPr>
        <p:spPr>
          <a:xfrm>
            <a:off x="10553540" y="1785724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07</a:t>
            </a:r>
          </a:p>
        </p:txBody>
      </p:sp>
      <p:sp>
        <p:nvSpPr>
          <p:cNvPr id="22" name="Retângulo 21">
            <a:hlinkClick r:id="rId11" action="ppaction://hlinksldjump"/>
            <a:extLst>
              <a:ext uri="{FF2B5EF4-FFF2-40B4-BE49-F238E27FC236}">
                <a16:creationId xmlns:a16="http://schemas.microsoft.com/office/drawing/2014/main" id="{7DC42921-4687-41E8-8FB2-09AB70493BAE}"/>
              </a:ext>
            </a:extLst>
          </p:cNvPr>
          <p:cNvSpPr/>
          <p:nvPr/>
        </p:nvSpPr>
        <p:spPr>
          <a:xfrm>
            <a:off x="2681830" y="3455888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08</a:t>
            </a:r>
          </a:p>
        </p:txBody>
      </p:sp>
      <p:sp>
        <p:nvSpPr>
          <p:cNvPr id="23" name="Retângulo 22">
            <a:hlinkClick r:id="rId12" action="ppaction://hlinksldjump"/>
            <a:extLst>
              <a:ext uri="{FF2B5EF4-FFF2-40B4-BE49-F238E27FC236}">
                <a16:creationId xmlns:a16="http://schemas.microsoft.com/office/drawing/2014/main" id="{001AB2A2-A6F2-465E-8314-E43B411869CC}"/>
              </a:ext>
            </a:extLst>
          </p:cNvPr>
          <p:cNvSpPr/>
          <p:nvPr/>
        </p:nvSpPr>
        <p:spPr>
          <a:xfrm>
            <a:off x="3989527" y="3455888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09</a:t>
            </a:r>
          </a:p>
        </p:txBody>
      </p:sp>
      <p:sp>
        <p:nvSpPr>
          <p:cNvPr id="24" name="Retângulo 23">
            <a:hlinkClick r:id="rId13" action="ppaction://hlinksldjump"/>
            <a:extLst>
              <a:ext uri="{FF2B5EF4-FFF2-40B4-BE49-F238E27FC236}">
                <a16:creationId xmlns:a16="http://schemas.microsoft.com/office/drawing/2014/main" id="{4CAD0F7F-1E10-4FD9-BACB-EFEA5ED7BF70}"/>
              </a:ext>
            </a:extLst>
          </p:cNvPr>
          <p:cNvSpPr/>
          <p:nvPr/>
        </p:nvSpPr>
        <p:spPr>
          <a:xfrm>
            <a:off x="5297224" y="3455888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10</a:t>
            </a:r>
          </a:p>
        </p:txBody>
      </p:sp>
      <p:sp>
        <p:nvSpPr>
          <p:cNvPr id="25" name="Retângulo 24">
            <a:hlinkClick r:id="rId14" action="ppaction://hlinksldjump"/>
            <a:extLst>
              <a:ext uri="{FF2B5EF4-FFF2-40B4-BE49-F238E27FC236}">
                <a16:creationId xmlns:a16="http://schemas.microsoft.com/office/drawing/2014/main" id="{C718782D-2E6A-4C61-966B-60DDB38B94B9}"/>
              </a:ext>
            </a:extLst>
          </p:cNvPr>
          <p:cNvSpPr/>
          <p:nvPr/>
        </p:nvSpPr>
        <p:spPr>
          <a:xfrm>
            <a:off x="6604921" y="3455888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11</a:t>
            </a:r>
          </a:p>
        </p:txBody>
      </p:sp>
      <p:sp>
        <p:nvSpPr>
          <p:cNvPr id="26" name="Retângulo 25">
            <a:hlinkClick r:id="rId15" action="ppaction://hlinksldjump"/>
            <a:extLst>
              <a:ext uri="{FF2B5EF4-FFF2-40B4-BE49-F238E27FC236}">
                <a16:creationId xmlns:a16="http://schemas.microsoft.com/office/drawing/2014/main" id="{2F18656E-498E-4114-B127-A3A2E6897951}"/>
              </a:ext>
            </a:extLst>
          </p:cNvPr>
          <p:cNvSpPr/>
          <p:nvPr/>
        </p:nvSpPr>
        <p:spPr>
          <a:xfrm>
            <a:off x="7912618" y="3455888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12</a:t>
            </a:r>
          </a:p>
        </p:txBody>
      </p:sp>
      <p:sp>
        <p:nvSpPr>
          <p:cNvPr id="27" name="Retângulo 26">
            <a:hlinkClick r:id="rId16" action="ppaction://hlinksldjump"/>
            <a:extLst>
              <a:ext uri="{FF2B5EF4-FFF2-40B4-BE49-F238E27FC236}">
                <a16:creationId xmlns:a16="http://schemas.microsoft.com/office/drawing/2014/main" id="{E9CB3203-1793-4C21-A550-95BF537FD7D1}"/>
              </a:ext>
            </a:extLst>
          </p:cNvPr>
          <p:cNvSpPr/>
          <p:nvPr/>
        </p:nvSpPr>
        <p:spPr>
          <a:xfrm>
            <a:off x="9220315" y="3455888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13</a:t>
            </a:r>
          </a:p>
        </p:txBody>
      </p:sp>
      <p:sp>
        <p:nvSpPr>
          <p:cNvPr id="28" name="Retângulo 27">
            <a:hlinkClick r:id="rId17" action="ppaction://hlinksldjump"/>
            <a:extLst>
              <a:ext uri="{FF2B5EF4-FFF2-40B4-BE49-F238E27FC236}">
                <a16:creationId xmlns:a16="http://schemas.microsoft.com/office/drawing/2014/main" id="{35CE8D07-131B-45BD-91DF-4054A1CE0B26}"/>
              </a:ext>
            </a:extLst>
          </p:cNvPr>
          <p:cNvSpPr/>
          <p:nvPr/>
        </p:nvSpPr>
        <p:spPr>
          <a:xfrm>
            <a:off x="10542469" y="3455888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14</a:t>
            </a:r>
          </a:p>
        </p:txBody>
      </p:sp>
      <p:sp>
        <p:nvSpPr>
          <p:cNvPr id="30" name="Retângulo 29">
            <a:hlinkClick r:id="rId18" action="ppaction://hlinksldjump"/>
            <a:extLst>
              <a:ext uri="{FF2B5EF4-FFF2-40B4-BE49-F238E27FC236}">
                <a16:creationId xmlns:a16="http://schemas.microsoft.com/office/drawing/2014/main" id="{B33321FE-0485-4851-909B-F1601D5EBB5D}"/>
              </a:ext>
            </a:extLst>
          </p:cNvPr>
          <p:cNvSpPr/>
          <p:nvPr/>
        </p:nvSpPr>
        <p:spPr>
          <a:xfrm>
            <a:off x="2692901" y="5078626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15</a:t>
            </a:r>
          </a:p>
        </p:txBody>
      </p:sp>
      <p:sp>
        <p:nvSpPr>
          <p:cNvPr id="31" name="Retângulo 30">
            <a:hlinkClick r:id="rId19" action="ppaction://hlinksldjump"/>
            <a:extLst>
              <a:ext uri="{FF2B5EF4-FFF2-40B4-BE49-F238E27FC236}">
                <a16:creationId xmlns:a16="http://schemas.microsoft.com/office/drawing/2014/main" id="{D9146B06-49EF-42D3-BEFC-4B03335A8AE9}"/>
              </a:ext>
            </a:extLst>
          </p:cNvPr>
          <p:cNvSpPr/>
          <p:nvPr/>
        </p:nvSpPr>
        <p:spPr>
          <a:xfrm>
            <a:off x="4000598" y="5078626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16</a:t>
            </a:r>
          </a:p>
        </p:txBody>
      </p:sp>
      <p:sp>
        <p:nvSpPr>
          <p:cNvPr id="32" name="Retângulo 31">
            <a:hlinkClick r:id="rId20" action="ppaction://hlinksldjump"/>
            <a:extLst>
              <a:ext uri="{FF2B5EF4-FFF2-40B4-BE49-F238E27FC236}">
                <a16:creationId xmlns:a16="http://schemas.microsoft.com/office/drawing/2014/main" id="{51998B13-928C-4C40-80A7-1EC1A60AF3B9}"/>
              </a:ext>
            </a:extLst>
          </p:cNvPr>
          <p:cNvSpPr/>
          <p:nvPr/>
        </p:nvSpPr>
        <p:spPr>
          <a:xfrm>
            <a:off x="5308295" y="5078626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17</a:t>
            </a:r>
          </a:p>
        </p:txBody>
      </p:sp>
      <p:sp>
        <p:nvSpPr>
          <p:cNvPr id="33" name="Retângulo 32">
            <a:hlinkClick r:id="rId21" action="ppaction://hlinksldjump"/>
            <a:extLst>
              <a:ext uri="{FF2B5EF4-FFF2-40B4-BE49-F238E27FC236}">
                <a16:creationId xmlns:a16="http://schemas.microsoft.com/office/drawing/2014/main" id="{93D39470-0F44-4DC7-99CB-F0EE2B7AFDC5}"/>
              </a:ext>
            </a:extLst>
          </p:cNvPr>
          <p:cNvSpPr/>
          <p:nvPr/>
        </p:nvSpPr>
        <p:spPr>
          <a:xfrm>
            <a:off x="6615992" y="5078626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18</a:t>
            </a:r>
          </a:p>
        </p:txBody>
      </p:sp>
      <p:sp>
        <p:nvSpPr>
          <p:cNvPr id="34" name="Retângulo 33">
            <a:hlinkClick r:id="rId22" action="ppaction://hlinksldjump"/>
            <a:extLst>
              <a:ext uri="{FF2B5EF4-FFF2-40B4-BE49-F238E27FC236}">
                <a16:creationId xmlns:a16="http://schemas.microsoft.com/office/drawing/2014/main" id="{0E6EA8C6-409E-464B-962C-01BDB140DB4E}"/>
              </a:ext>
            </a:extLst>
          </p:cNvPr>
          <p:cNvSpPr/>
          <p:nvPr/>
        </p:nvSpPr>
        <p:spPr>
          <a:xfrm>
            <a:off x="7923689" y="5078626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19</a:t>
            </a:r>
          </a:p>
        </p:txBody>
      </p:sp>
      <p:sp>
        <p:nvSpPr>
          <p:cNvPr id="35" name="Retângulo 34">
            <a:hlinkClick r:id="rId23" action="ppaction://hlinksldjump"/>
            <a:extLst>
              <a:ext uri="{FF2B5EF4-FFF2-40B4-BE49-F238E27FC236}">
                <a16:creationId xmlns:a16="http://schemas.microsoft.com/office/drawing/2014/main" id="{1391B99F-2CF6-45AE-8757-8E3F82B6D8D9}"/>
              </a:ext>
            </a:extLst>
          </p:cNvPr>
          <p:cNvSpPr/>
          <p:nvPr/>
        </p:nvSpPr>
        <p:spPr>
          <a:xfrm>
            <a:off x="9231386" y="5078626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20</a:t>
            </a:r>
          </a:p>
        </p:txBody>
      </p:sp>
      <p:sp>
        <p:nvSpPr>
          <p:cNvPr id="36" name="Retângulo 35">
            <a:hlinkClick r:id="rId24" action="ppaction://hlinksldjump"/>
            <a:extLst>
              <a:ext uri="{FF2B5EF4-FFF2-40B4-BE49-F238E27FC236}">
                <a16:creationId xmlns:a16="http://schemas.microsoft.com/office/drawing/2014/main" id="{AF855F19-DCC7-452F-A13F-3E6BB6B7AB60}"/>
              </a:ext>
            </a:extLst>
          </p:cNvPr>
          <p:cNvSpPr/>
          <p:nvPr/>
        </p:nvSpPr>
        <p:spPr>
          <a:xfrm>
            <a:off x="10553540" y="5078626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21</a:t>
            </a:r>
          </a:p>
        </p:txBody>
      </p:sp>
      <p:sp>
        <p:nvSpPr>
          <p:cNvPr id="38" name="Retângulo 37">
            <a:hlinkClick r:id="rId4" action="ppaction://hlinksldjump"/>
            <a:extLst>
              <a:ext uri="{FF2B5EF4-FFF2-40B4-BE49-F238E27FC236}">
                <a16:creationId xmlns:a16="http://schemas.microsoft.com/office/drawing/2014/main" id="{D2AE6EB1-F954-479D-AB97-8D99159F8FFA}"/>
              </a:ext>
            </a:extLst>
          </p:cNvPr>
          <p:cNvSpPr/>
          <p:nvPr/>
        </p:nvSpPr>
        <p:spPr>
          <a:xfrm>
            <a:off x="2690731" y="1785724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01</a:t>
            </a:r>
          </a:p>
        </p:txBody>
      </p:sp>
      <p:sp>
        <p:nvSpPr>
          <p:cNvPr id="39" name="Retângulo 38">
            <a:hlinkClick r:id="rId5" action="ppaction://hlinksldjump"/>
            <a:extLst>
              <a:ext uri="{FF2B5EF4-FFF2-40B4-BE49-F238E27FC236}">
                <a16:creationId xmlns:a16="http://schemas.microsoft.com/office/drawing/2014/main" id="{029F6579-6D08-4F1D-87C7-C635C7650CEF}"/>
              </a:ext>
            </a:extLst>
          </p:cNvPr>
          <p:cNvSpPr/>
          <p:nvPr/>
        </p:nvSpPr>
        <p:spPr>
          <a:xfrm>
            <a:off x="4000598" y="1787012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02</a:t>
            </a:r>
          </a:p>
        </p:txBody>
      </p:sp>
      <p:sp>
        <p:nvSpPr>
          <p:cNvPr id="40" name="Retângulo 39">
            <a:hlinkClick r:id="rId6" action="ppaction://hlinksldjump"/>
            <a:extLst>
              <a:ext uri="{FF2B5EF4-FFF2-40B4-BE49-F238E27FC236}">
                <a16:creationId xmlns:a16="http://schemas.microsoft.com/office/drawing/2014/main" id="{3948E557-0FFE-48F8-B600-53DFE8FFA3FE}"/>
              </a:ext>
            </a:extLst>
          </p:cNvPr>
          <p:cNvSpPr/>
          <p:nvPr/>
        </p:nvSpPr>
        <p:spPr>
          <a:xfrm>
            <a:off x="5308295" y="1787012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03</a:t>
            </a:r>
          </a:p>
        </p:txBody>
      </p:sp>
      <p:sp>
        <p:nvSpPr>
          <p:cNvPr id="41" name="Retângulo 40">
            <a:hlinkClick r:id="rId7" action="ppaction://hlinksldjump"/>
            <a:extLst>
              <a:ext uri="{FF2B5EF4-FFF2-40B4-BE49-F238E27FC236}">
                <a16:creationId xmlns:a16="http://schemas.microsoft.com/office/drawing/2014/main" id="{43AFCD1B-CC04-4E3D-90FA-A54C0380B207}"/>
              </a:ext>
            </a:extLst>
          </p:cNvPr>
          <p:cNvSpPr/>
          <p:nvPr/>
        </p:nvSpPr>
        <p:spPr>
          <a:xfrm>
            <a:off x="6615992" y="1787012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04</a:t>
            </a:r>
          </a:p>
        </p:txBody>
      </p:sp>
      <p:sp>
        <p:nvSpPr>
          <p:cNvPr id="42" name="Retângulo 41">
            <a:hlinkClick r:id="rId8" action="ppaction://hlinksldjump"/>
            <a:extLst>
              <a:ext uri="{FF2B5EF4-FFF2-40B4-BE49-F238E27FC236}">
                <a16:creationId xmlns:a16="http://schemas.microsoft.com/office/drawing/2014/main" id="{08A8F2B6-7337-4524-B79A-7193FFBCFF3C}"/>
              </a:ext>
            </a:extLst>
          </p:cNvPr>
          <p:cNvSpPr/>
          <p:nvPr/>
        </p:nvSpPr>
        <p:spPr>
          <a:xfrm>
            <a:off x="7923689" y="1787012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05</a:t>
            </a:r>
          </a:p>
        </p:txBody>
      </p:sp>
      <p:sp>
        <p:nvSpPr>
          <p:cNvPr id="43" name="Retângulo 42">
            <a:hlinkClick r:id="rId9" action="ppaction://hlinksldjump"/>
            <a:extLst>
              <a:ext uri="{FF2B5EF4-FFF2-40B4-BE49-F238E27FC236}">
                <a16:creationId xmlns:a16="http://schemas.microsoft.com/office/drawing/2014/main" id="{0232D7F6-38DF-40A6-AA4E-CEA58A790D22}"/>
              </a:ext>
            </a:extLst>
          </p:cNvPr>
          <p:cNvSpPr/>
          <p:nvPr/>
        </p:nvSpPr>
        <p:spPr>
          <a:xfrm>
            <a:off x="9231386" y="1787012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06</a:t>
            </a:r>
          </a:p>
        </p:txBody>
      </p:sp>
      <p:sp>
        <p:nvSpPr>
          <p:cNvPr id="44" name="Retângulo 43">
            <a:hlinkClick r:id="rId10" action="ppaction://hlinksldjump"/>
            <a:extLst>
              <a:ext uri="{FF2B5EF4-FFF2-40B4-BE49-F238E27FC236}">
                <a16:creationId xmlns:a16="http://schemas.microsoft.com/office/drawing/2014/main" id="{FE5D5114-92DC-48F0-8B32-A8D9B6443F3A}"/>
              </a:ext>
            </a:extLst>
          </p:cNvPr>
          <p:cNvSpPr/>
          <p:nvPr/>
        </p:nvSpPr>
        <p:spPr>
          <a:xfrm>
            <a:off x="10553540" y="1787012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07</a:t>
            </a:r>
          </a:p>
        </p:txBody>
      </p:sp>
      <p:sp>
        <p:nvSpPr>
          <p:cNvPr id="45" name="Retângulo 44">
            <a:hlinkClick r:id="rId11" action="ppaction://hlinksldjump"/>
            <a:extLst>
              <a:ext uri="{FF2B5EF4-FFF2-40B4-BE49-F238E27FC236}">
                <a16:creationId xmlns:a16="http://schemas.microsoft.com/office/drawing/2014/main" id="{9AE6E7FB-D0C2-4574-B826-70AEE21C9E45}"/>
              </a:ext>
            </a:extLst>
          </p:cNvPr>
          <p:cNvSpPr/>
          <p:nvPr/>
        </p:nvSpPr>
        <p:spPr>
          <a:xfrm>
            <a:off x="2692901" y="3455888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08</a:t>
            </a:r>
          </a:p>
        </p:txBody>
      </p:sp>
      <p:sp>
        <p:nvSpPr>
          <p:cNvPr id="46" name="Retângulo 45">
            <a:hlinkClick r:id="rId12" action="ppaction://hlinksldjump"/>
            <a:extLst>
              <a:ext uri="{FF2B5EF4-FFF2-40B4-BE49-F238E27FC236}">
                <a16:creationId xmlns:a16="http://schemas.microsoft.com/office/drawing/2014/main" id="{6411E1F1-7D7D-4180-84AE-A7ED3F168162}"/>
              </a:ext>
            </a:extLst>
          </p:cNvPr>
          <p:cNvSpPr/>
          <p:nvPr/>
        </p:nvSpPr>
        <p:spPr>
          <a:xfrm>
            <a:off x="4000598" y="3455888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09</a:t>
            </a:r>
          </a:p>
        </p:txBody>
      </p:sp>
      <p:sp>
        <p:nvSpPr>
          <p:cNvPr id="47" name="Retângulo 46">
            <a:hlinkClick r:id="rId13" action="ppaction://hlinksldjump"/>
            <a:extLst>
              <a:ext uri="{FF2B5EF4-FFF2-40B4-BE49-F238E27FC236}">
                <a16:creationId xmlns:a16="http://schemas.microsoft.com/office/drawing/2014/main" id="{C1306B2C-902E-45F5-8105-42AEC18283D2}"/>
              </a:ext>
            </a:extLst>
          </p:cNvPr>
          <p:cNvSpPr/>
          <p:nvPr/>
        </p:nvSpPr>
        <p:spPr>
          <a:xfrm>
            <a:off x="5308295" y="3455888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10</a:t>
            </a:r>
          </a:p>
        </p:txBody>
      </p:sp>
      <p:sp>
        <p:nvSpPr>
          <p:cNvPr id="48" name="Retângulo 47">
            <a:hlinkClick r:id="rId14" action="ppaction://hlinksldjump"/>
            <a:extLst>
              <a:ext uri="{FF2B5EF4-FFF2-40B4-BE49-F238E27FC236}">
                <a16:creationId xmlns:a16="http://schemas.microsoft.com/office/drawing/2014/main" id="{8A709B79-1443-4D8A-ACB6-FAD8B05E5C05}"/>
              </a:ext>
            </a:extLst>
          </p:cNvPr>
          <p:cNvSpPr/>
          <p:nvPr/>
        </p:nvSpPr>
        <p:spPr>
          <a:xfrm>
            <a:off x="6615992" y="3455888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11</a:t>
            </a:r>
          </a:p>
        </p:txBody>
      </p:sp>
      <p:sp>
        <p:nvSpPr>
          <p:cNvPr id="49" name="Retângulo 48">
            <a:hlinkClick r:id="rId15" action="ppaction://hlinksldjump"/>
            <a:extLst>
              <a:ext uri="{FF2B5EF4-FFF2-40B4-BE49-F238E27FC236}">
                <a16:creationId xmlns:a16="http://schemas.microsoft.com/office/drawing/2014/main" id="{F863B72C-DBE8-4E50-93AD-F038ACF4514A}"/>
              </a:ext>
            </a:extLst>
          </p:cNvPr>
          <p:cNvSpPr/>
          <p:nvPr/>
        </p:nvSpPr>
        <p:spPr>
          <a:xfrm>
            <a:off x="7923689" y="3455888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12</a:t>
            </a:r>
          </a:p>
        </p:txBody>
      </p:sp>
      <p:sp>
        <p:nvSpPr>
          <p:cNvPr id="50" name="Retângulo 49">
            <a:hlinkClick r:id="rId16" action="ppaction://hlinksldjump"/>
            <a:extLst>
              <a:ext uri="{FF2B5EF4-FFF2-40B4-BE49-F238E27FC236}">
                <a16:creationId xmlns:a16="http://schemas.microsoft.com/office/drawing/2014/main" id="{573D2C64-3654-4FC6-80EB-6866751E6ECE}"/>
              </a:ext>
            </a:extLst>
          </p:cNvPr>
          <p:cNvSpPr/>
          <p:nvPr/>
        </p:nvSpPr>
        <p:spPr>
          <a:xfrm>
            <a:off x="9231386" y="3455888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13</a:t>
            </a:r>
          </a:p>
        </p:txBody>
      </p:sp>
      <p:sp>
        <p:nvSpPr>
          <p:cNvPr id="51" name="Retângulo 50">
            <a:hlinkClick r:id="rId17" action="ppaction://hlinksldjump"/>
            <a:extLst>
              <a:ext uri="{FF2B5EF4-FFF2-40B4-BE49-F238E27FC236}">
                <a16:creationId xmlns:a16="http://schemas.microsoft.com/office/drawing/2014/main" id="{E03817B0-2B22-4A29-9125-08C0F4E2A3E9}"/>
              </a:ext>
            </a:extLst>
          </p:cNvPr>
          <p:cNvSpPr/>
          <p:nvPr/>
        </p:nvSpPr>
        <p:spPr>
          <a:xfrm>
            <a:off x="10553540" y="3455888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14</a:t>
            </a:r>
          </a:p>
        </p:txBody>
      </p:sp>
      <p:sp>
        <p:nvSpPr>
          <p:cNvPr id="52" name="Retângulo 51">
            <a:hlinkClick r:id="rId18" action="ppaction://hlinksldjump"/>
            <a:extLst>
              <a:ext uri="{FF2B5EF4-FFF2-40B4-BE49-F238E27FC236}">
                <a16:creationId xmlns:a16="http://schemas.microsoft.com/office/drawing/2014/main" id="{930DA784-9F2B-421F-B0CA-CC41529ED860}"/>
              </a:ext>
            </a:extLst>
          </p:cNvPr>
          <p:cNvSpPr/>
          <p:nvPr/>
        </p:nvSpPr>
        <p:spPr>
          <a:xfrm>
            <a:off x="2681830" y="5078626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15</a:t>
            </a:r>
          </a:p>
        </p:txBody>
      </p:sp>
      <p:sp>
        <p:nvSpPr>
          <p:cNvPr id="53" name="Retângulo 52">
            <a:hlinkClick r:id="rId19" action="ppaction://hlinksldjump"/>
            <a:extLst>
              <a:ext uri="{FF2B5EF4-FFF2-40B4-BE49-F238E27FC236}">
                <a16:creationId xmlns:a16="http://schemas.microsoft.com/office/drawing/2014/main" id="{C26EBBAF-96A3-49E5-9191-255E396FA3DC}"/>
              </a:ext>
            </a:extLst>
          </p:cNvPr>
          <p:cNvSpPr/>
          <p:nvPr/>
        </p:nvSpPr>
        <p:spPr>
          <a:xfrm>
            <a:off x="3989527" y="5078626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16</a:t>
            </a:r>
          </a:p>
        </p:txBody>
      </p:sp>
      <p:sp>
        <p:nvSpPr>
          <p:cNvPr id="59" name="Retângulo 58">
            <a:hlinkClick r:id="rId20" action="ppaction://hlinksldjump"/>
            <a:extLst>
              <a:ext uri="{FF2B5EF4-FFF2-40B4-BE49-F238E27FC236}">
                <a16:creationId xmlns:a16="http://schemas.microsoft.com/office/drawing/2014/main" id="{4D687741-EE19-4196-B72C-77282F051E35}"/>
              </a:ext>
            </a:extLst>
          </p:cNvPr>
          <p:cNvSpPr/>
          <p:nvPr/>
        </p:nvSpPr>
        <p:spPr>
          <a:xfrm>
            <a:off x="5308295" y="5078626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17</a:t>
            </a:r>
          </a:p>
        </p:txBody>
      </p:sp>
      <p:sp>
        <p:nvSpPr>
          <p:cNvPr id="64" name="Retângulo 63">
            <a:hlinkClick r:id="rId21" action="ppaction://hlinksldjump"/>
            <a:extLst>
              <a:ext uri="{FF2B5EF4-FFF2-40B4-BE49-F238E27FC236}">
                <a16:creationId xmlns:a16="http://schemas.microsoft.com/office/drawing/2014/main" id="{491855CC-7ABC-4BD6-AEF3-32B9EAF563CD}"/>
              </a:ext>
            </a:extLst>
          </p:cNvPr>
          <p:cNvSpPr/>
          <p:nvPr/>
        </p:nvSpPr>
        <p:spPr>
          <a:xfrm>
            <a:off x="6615992" y="5078626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18</a:t>
            </a:r>
          </a:p>
        </p:txBody>
      </p:sp>
      <p:sp>
        <p:nvSpPr>
          <p:cNvPr id="65" name="Retângulo 64">
            <a:hlinkClick r:id="rId22" action="ppaction://hlinksldjump"/>
            <a:extLst>
              <a:ext uri="{FF2B5EF4-FFF2-40B4-BE49-F238E27FC236}">
                <a16:creationId xmlns:a16="http://schemas.microsoft.com/office/drawing/2014/main" id="{3B6667B2-8A5D-4636-88B5-CFCB153CDB99}"/>
              </a:ext>
            </a:extLst>
          </p:cNvPr>
          <p:cNvSpPr/>
          <p:nvPr/>
        </p:nvSpPr>
        <p:spPr>
          <a:xfrm>
            <a:off x="7923689" y="5078626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19</a:t>
            </a:r>
          </a:p>
        </p:txBody>
      </p:sp>
      <p:sp>
        <p:nvSpPr>
          <p:cNvPr id="66" name="Retângulo 65">
            <a:hlinkClick r:id="rId23" action="ppaction://hlinksldjump"/>
            <a:extLst>
              <a:ext uri="{FF2B5EF4-FFF2-40B4-BE49-F238E27FC236}">
                <a16:creationId xmlns:a16="http://schemas.microsoft.com/office/drawing/2014/main" id="{BD0AD766-250D-4622-B559-4E48D779AB9F}"/>
              </a:ext>
            </a:extLst>
          </p:cNvPr>
          <p:cNvSpPr/>
          <p:nvPr/>
        </p:nvSpPr>
        <p:spPr>
          <a:xfrm>
            <a:off x="9231386" y="5078626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20</a:t>
            </a:r>
          </a:p>
        </p:txBody>
      </p:sp>
      <p:sp>
        <p:nvSpPr>
          <p:cNvPr id="67" name="Retângulo 66">
            <a:hlinkClick r:id="rId24" action="ppaction://hlinksldjump"/>
            <a:extLst>
              <a:ext uri="{FF2B5EF4-FFF2-40B4-BE49-F238E27FC236}">
                <a16:creationId xmlns:a16="http://schemas.microsoft.com/office/drawing/2014/main" id="{C08421FD-FCC2-4EEC-B518-53E21C91B210}"/>
              </a:ext>
            </a:extLst>
          </p:cNvPr>
          <p:cNvSpPr/>
          <p:nvPr/>
        </p:nvSpPr>
        <p:spPr>
          <a:xfrm>
            <a:off x="10553540" y="5078626"/>
            <a:ext cx="1224000" cy="1224000"/>
          </a:xfrm>
          <a:prstGeom prst="rect">
            <a:avLst/>
          </a:prstGeom>
          <a:solidFill>
            <a:srgbClr val="118AB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>
                <a:solidFill>
                  <a:srgbClr val="073B4C"/>
                </a:solidFill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374369369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9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3393567"/>
            <a:ext cx="76379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0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Vasopressina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14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4273EA12-AC5B-4C3E-BB58-4EC92C800AC0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F6071FEE-157E-4050-8C30-B6B8FB7F67F1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8251BD47-2024-4E0F-9C9D-92CC7BA6D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EEAE3073-F59C-4F05-9928-D8FFAE9F68CE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135A36F5-4C7C-42A9-BA78-6C8985336AA7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03E71955-D40C-49E2-B838-53C434B2F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261311791"/>
      </p:ext>
    </p:extLst>
  </p:cSld>
  <p:clrMapOvr>
    <a:masterClrMapping/>
  </p:clrMapOvr>
  <p:transition advClick="0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1738" y="2604635"/>
            <a:ext cx="76379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Água é reabsorvida, eletrólitos saem e a osmolaridade volta ao normal!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14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834345CF-6666-4FE7-970C-FB0A3F87EAA1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7CFEE4A6-EFD4-4BD5-AAE3-DA5773F7E5BF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487C29DE-EAF5-4D76-928A-3EE8EFCE00A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443430793"/>
      </p:ext>
    </p:extLst>
  </p:cSld>
  <p:clrMapOvr>
    <a:masterClrMapping/>
  </p:clrMapOvr>
  <p:transition advClick="0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3053223"/>
            <a:ext cx="76379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Causa contrações no útero gravídico, ajuda no nascimento do bebê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15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E56D9FAB-4D2A-4836-B157-99F5B4114C85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08D9E868-CF3D-4BEE-A81E-85083B3FE58B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863E4373-E784-4269-B87E-6C33FEA8A2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19B0291C-A68D-41C8-BD86-C39618ECEF29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BA513D1E-D52E-4FF6-86D1-C7398878824B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11994B7E-B09F-4DC3-B6C7-F830FCC8AC9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564929903"/>
      </p:ext>
    </p:extLst>
  </p:cSld>
  <p:clrMapOvr>
    <a:masterClrMapping/>
  </p:clrMapOvr>
  <p:transition advClick="0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1738" y="3376388"/>
            <a:ext cx="76379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Ocitocina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15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594A3572-6B35-460F-B5F0-F89EDF35E4A3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D5C87ABE-64C8-4A7B-8E1C-63462F85430C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AC85DEA1-EEE6-4F50-BA3B-31F8750555A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024866267"/>
      </p:ext>
    </p:extLst>
  </p:cSld>
  <p:clrMapOvr>
    <a:masterClrMapping/>
  </p:clrMapOvr>
  <p:transition advClick="0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3393567"/>
            <a:ext cx="76379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0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Estrogênios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16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0053C33E-8B66-4DB5-8987-39B8FE5C50F3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3B65F072-CAF1-4FBB-AC2E-6304A819A1E5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B02F76B-5126-4684-BD6D-C2115D4F4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A8D88815-F08D-4399-89A9-7E3431C79CED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98E878C7-FE1B-4E81-A881-F998C01F2711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8D8A1D0B-7517-4DB5-BC2E-D1CA6381D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526022161"/>
      </p:ext>
    </p:extLst>
  </p:cSld>
  <p:clrMapOvr>
    <a:masterClrMapping/>
  </p:clrMapOvr>
  <p:transition advClick="0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1738" y="3376388"/>
            <a:ext cx="76379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Ocitocina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16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36508427-BD39-4167-91AD-B35F9EA875CB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3F3C020E-C11D-4F6F-A733-3E142847FD92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1478512C-5B4A-422E-ACAB-C2A4C233463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79166725"/>
      </p:ext>
    </p:extLst>
  </p:cSld>
  <p:clrMapOvr>
    <a:masterClrMapping/>
  </p:clrMapOvr>
  <p:transition advClick="0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7428" y="2795467"/>
            <a:ext cx="76379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Preparo Final do útero para a gestação e dos seios para a lactação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17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1CA7BC98-DEC5-4B3D-A8B2-4EBD4EF485E1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7FFDD0FF-F365-4E06-969E-9051CFC1EC09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872F4FCE-814B-4595-8EAF-553469721E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6A84FE6C-9B41-4BDD-BAA6-818E18B78467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654BACE2-6654-4DA8-B6FB-A7BA8AD81802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E63128B5-9A42-4DBD-AF13-545DF250F8A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683615621"/>
      </p:ext>
    </p:extLst>
  </p:cSld>
  <p:clrMapOvr>
    <a:masterClrMapping/>
  </p:clrMapOvr>
  <p:transition advClick="0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1738" y="3376388"/>
            <a:ext cx="76379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Gestágenos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17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54EAF19A-5D25-490B-BBF0-5B4B7642BC6F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E1A6073B-3177-4BAA-B91F-6C84136B0E91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481F4DB6-C545-48D2-83DC-B9087E36E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354857072"/>
      </p:ext>
    </p:extLst>
  </p:cSld>
  <p:clrMapOvr>
    <a:masterClrMapping/>
  </p:clrMapOvr>
  <p:transition advClick="0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87185" y="3393567"/>
            <a:ext cx="78518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0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Espermatogênese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18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D030C95E-4B03-4026-B9AB-4A0A413EA21E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CC8428E8-4101-4375-B9BA-1A164C90E264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D2770856-5116-44F0-BACF-02C8A5C31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7C0AF792-347D-4CA8-ACE4-CE1F095DBB8E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6B2A9EAD-A25C-4456-931A-D2FA2612DF3B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F4095706-D71C-4315-B187-9F2FE9F9E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076443004"/>
      </p:ext>
    </p:extLst>
  </p:cSld>
  <p:clrMapOvr>
    <a:masterClrMapping/>
  </p:clrMapOvr>
  <p:transition advClick="0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1738" y="3072290"/>
            <a:ext cx="763793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Formação de esperma.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18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695E7683-657E-46D2-86BB-711E54B40C59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1DDB4F67-A0B9-4746-B753-C566FA7EBB81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9B47F22E-5061-4221-B5CA-DA5E9BDC1ED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167177410"/>
      </p:ext>
    </p:extLst>
  </p:cSld>
  <p:clrMapOvr>
    <a:masterClrMapping/>
  </p:clrMapOvr>
  <p:transition advClick="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2668316"/>
            <a:ext cx="763793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Estimula a secreção de fatores do crescimento semelhantes à insulina a partir do fígado e outros tecidos (crescimento ósseo e tecidos moles)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01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69FBBF05-2C78-4839-9330-106487349B3C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5" name="Retângulo 24">
              <a:hlinkClick r:id="rId4" action="ppaction://hlinksldjump"/>
              <a:extLst>
                <a:ext uri="{FF2B5EF4-FFF2-40B4-BE49-F238E27FC236}">
                  <a16:creationId xmlns:a16="http://schemas.microsoft.com/office/drawing/2014/main" id="{43BDD69E-9B4D-484F-8F9B-97F4413BF665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6" name="Gráfico 25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409F8CBE-AC92-4FC4-85C4-7F6FAEF1C8D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385615775"/>
      </p:ext>
    </p:extLst>
  </p:cSld>
  <p:clrMapOvr>
    <a:masterClrMapping/>
  </p:clrMapOvr>
  <p:transition advClick="0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0448" y="2591558"/>
            <a:ext cx="78518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0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Hormônios Folículo Estimulantes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19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DC8BFE6A-508A-4085-BB8C-4268D35736E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A1213432-F963-460D-A973-D2D9BDF13E18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7AA1B3D5-044B-45C7-8F58-20E7741F0C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B00926E1-F37C-463D-9010-39683C29E78C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1A8CD037-6B00-4AF0-95B5-C4400767442B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F6216919-9A7E-45E5-9C11-7ABE10D6AF5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986545944"/>
      </p:ext>
    </p:extLst>
  </p:cSld>
  <p:clrMapOvr>
    <a:masterClrMapping/>
  </p:clrMapOvr>
  <p:transition advClick="0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1738" y="3072290"/>
            <a:ext cx="763793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Estimula as células de </a:t>
            </a:r>
            <a:r>
              <a:rPr lang="pt-BR" sz="6600" b="1" dirty="0" err="1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Sertoli</a:t>
            </a:r>
            <a:endParaRPr lang="pt-BR" sz="66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19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60A9F603-CDAC-4C6E-A822-23C2AC001EFB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B92B5D50-ADAE-488B-A8E1-09A2544FAE09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C0B89F64-5E5C-4530-94C2-DA0DF4C05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076460067"/>
      </p:ext>
    </p:extLst>
  </p:cSld>
  <p:clrMapOvr>
    <a:masterClrMapping/>
  </p:clrMapOvr>
  <p:transition advClick="0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87185" y="3393567"/>
            <a:ext cx="78518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000" b="1" dirty="0" err="1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Cripotriquidismo</a:t>
            </a:r>
            <a:endParaRPr lang="pt-BR" sz="80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20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52F50337-1633-4B0D-AF3A-7D0E49D85F8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64D34330-EA43-4D2C-820A-749E4565E88B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B347C17-B92C-4340-AD93-1EDA29B682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C77A831C-DC7C-4280-BE70-15F6F2A1F3A0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BAB9D4FA-C35B-4BA3-8B82-AB8408EA1005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B76E427A-E233-4E65-BB93-FFFC8177851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046018387"/>
      </p:ext>
    </p:extLst>
  </p:cSld>
  <p:clrMapOvr>
    <a:masterClrMapping/>
  </p:clrMapOvr>
  <p:transition advClick="0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1738" y="2841457"/>
            <a:ext cx="76379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Incapacidade dos testículos de descerem para bolsa escrotal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20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37EB7EBA-208A-4B40-B23A-DE92FADC47BB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0AFE308A-4AA2-437D-A713-A68FCAB5220D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0FE473EB-39A5-472B-85D4-6AD00FADC4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566620931"/>
      </p:ext>
    </p:extLst>
  </p:cSld>
  <p:clrMapOvr>
    <a:masterClrMapping/>
  </p:clrMapOvr>
  <p:transition advClick="0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0448" y="2531793"/>
            <a:ext cx="78518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Secretam vários hormônios, tais como: testosterona, </a:t>
            </a:r>
            <a:r>
              <a:rPr lang="pt-BR" sz="4800" b="1" dirty="0" err="1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di-hidrotestosteronae</a:t>
            </a:r>
            <a:r>
              <a:rPr lang="pt-BR" sz="48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 androstenediona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21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623C2867-048E-46E4-A52B-317559AB4F84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53E6CFA8-BF5F-4472-9F26-526732A0D2B9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24757C71-2259-474B-93F3-999B6B07A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E1FE0BC4-00FA-4207-AD18-33285E3B6834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C35F1AA6-5140-4FAD-8503-1A54B7D9AB09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71B36203-891E-4A84-9CE1-38EDD5DC7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814455633"/>
      </p:ext>
    </p:extLst>
  </p:cSld>
  <p:clrMapOvr>
    <a:masterClrMapping/>
  </p:clrMapOvr>
  <p:transition advClick="0"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391738" y="3501289"/>
            <a:ext cx="76379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Testículos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21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0502ACDC-8395-4CDB-84D5-90C4BDCC0552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2" name="Retângulo 21">
              <a:hlinkClick r:id="rId4" action="ppaction://hlinksldjump"/>
              <a:extLst>
                <a:ext uri="{FF2B5EF4-FFF2-40B4-BE49-F238E27FC236}">
                  <a16:creationId xmlns:a16="http://schemas.microsoft.com/office/drawing/2014/main" id="{38B1A40F-173E-4FF0-9FA2-30B1D15E39F3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3" name="Gráfico 22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EB11D4F1-E11C-4624-A046-E27C0AA0BBC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984301665"/>
      </p:ext>
    </p:extLst>
  </p:cSld>
  <p:clrMapOvr>
    <a:masterClrMapping/>
  </p:clrMapOvr>
  <p:transition advClick="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3626287"/>
            <a:ext cx="7637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GH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01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B9B496E3-A7CC-4555-8E66-300ECDBEA6E0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C9E4FE6F-35FD-425E-BD3D-40C6A43BFA21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F836D1C0-0D80-43C6-8E2E-7A073B9B0BD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492544364"/>
      </p:ext>
    </p:extLst>
  </p:cSld>
  <p:clrMapOvr>
    <a:masterClrMapping/>
  </p:clrMapOvr>
  <p:transition advClick="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3472399"/>
            <a:ext cx="76379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0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Hipófise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02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00161884-DB27-4879-9388-8BDCE5CA20B8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CB546044-4F36-448F-BB84-F2BBEFF874FC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8F898442-1EA7-4967-9270-7CFE0713C4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57A39C06-1A15-4C54-ADCD-8423EE421D8C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9023A229-C52D-41E2-8B51-200825F4B38A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22446D51-F74C-4C4C-BE40-99C1BCCC49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400396090"/>
      </p:ext>
    </p:extLst>
  </p:cSld>
  <p:clrMapOvr>
    <a:masterClrMapping/>
  </p:clrMapOvr>
  <p:transition advClick="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2673125"/>
            <a:ext cx="76379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Controla a maioria das glândulas endócrinas espalhadas pelo corpo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02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1A2DEA34-3286-41E6-925A-8AD94D4A0F3C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2" name="Retângulo 21">
              <a:hlinkClick r:id="rId4" action="ppaction://hlinksldjump"/>
              <a:extLst>
                <a:ext uri="{FF2B5EF4-FFF2-40B4-BE49-F238E27FC236}">
                  <a16:creationId xmlns:a16="http://schemas.microsoft.com/office/drawing/2014/main" id="{F206FE23-902B-4953-80BC-4B73523EE42A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3" name="Gráfico 22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7A5E9A00-67E5-4D74-B053-9AA7E2F36E2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4192328675"/>
      </p:ext>
    </p:extLst>
  </p:cSld>
  <p:clrMapOvr>
    <a:masterClrMapping/>
  </p:clrMapOvr>
  <p:transition advClick="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2733735"/>
            <a:ext cx="763793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Secreta hormônios que são liberados na corrente sanguínea e irão estimular a função de diversas glândulas endócrinas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03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80729FD6-2AEB-49A8-A2BE-33F30B3546E0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4" name="Retângulo 13">
              <a:hlinkClick r:id="rId4" action="ppaction://hlinksldjump"/>
              <a:extLst>
                <a:ext uri="{FF2B5EF4-FFF2-40B4-BE49-F238E27FC236}">
                  <a16:creationId xmlns:a16="http://schemas.microsoft.com/office/drawing/2014/main" id="{19F91A68-ABD2-4DDC-ABDE-C9E9F88BACC5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5" name="Gráfico 14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04DB3D55-C618-405C-B34F-6CA03ECA82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0EA66221-5271-4C8A-B081-559F2F7A7C10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17" name="Retângulo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B52AEAED-E56F-4A6A-B735-68E507050F3C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8" name="Gráfico 17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247BC353-2333-488E-B202-6C8DBD5019F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579907217"/>
      </p:ext>
    </p:extLst>
  </p:cSld>
  <p:clrMapOvr>
    <a:masterClrMapping/>
  </p:clrMapOvr>
  <p:transition advClick="0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238DE99F-38BE-47AD-B46D-B7D9F4D49362}"/>
              </a:ext>
            </a:extLst>
          </p:cNvPr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PENSE...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503388" y="1128580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D7DCDBDD-6CB5-4898-B5E9-19921B7A8622}"/>
              </a:ext>
            </a:extLst>
          </p:cNvPr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bg1">
              <a:alpha val="54000"/>
            </a:schemeClr>
          </a:solidFill>
          <a:ln w="339725" cmpd="dbl">
            <a:solidFill>
              <a:srgbClr val="073B4C"/>
            </a:solidFill>
          </a:ln>
          <a:effectLst>
            <a:outerShdw blurRad="254000" dist="203200" sx="101000" sy="101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271BFE-60CD-4335-908C-F9AA5EE70EE0}"/>
              </a:ext>
            </a:extLst>
          </p:cNvPr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bg1">
              <a:alpha val="4000"/>
            </a:schemeClr>
          </a:solidFill>
          <a:ln w="69850">
            <a:solidFill>
              <a:srgbClr val="118AB2"/>
            </a:solidFill>
            <a:prstDash val="dash"/>
          </a:ln>
          <a:effectLst>
            <a:outerShdw blurRad="939800" sx="146000" sy="14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3B4529-D303-42AD-A162-0040237FEB1B}"/>
              </a:ext>
            </a:extLst>
          </p:cNvPr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985DF8B-56BC-4AAF-A730-352C144AE0C5}"/>
              </a:ext>
            </a:extLst>
          </p:cNvPr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bg1">
              <a:alpha val="23000"/>
            </a:schemeClr>
          </a:solidFill>
          <a:ln w="292100" cmpd="thinThick">
            <a:solidFill>
              <a:srgbClr val="FFC000"/>
            </a:solidFill>
          </a:ln>
          <a:effectLst>
            <a:outerShdw blurRad="1003300" sx="146000" sy="146000" algn="c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4552F56-13CC-47A6-96CB-8FFE9192C8A0}"/>
              </a:ext>
            </a:extLst>
          </p:cNvPr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bg1">
              <a:alpha val="27000"/>
            </a:schemeClr>
          </a:solidFill>
          <a:ln w="400050" cmpd="thinThick">
            <a:solidFill>
              <a:srgbClr val="EF476F"/>
            </a:solidFill>
          </a:ln>
          <a:effectLst>
            <a:outerShdw blurRad="736600" dir="25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 descr="Cérebro na cabeça estrutura de tópicos">
            <a:extLst>
              <a:ext uri="{FF2B5EF4-FFF2-40B4-BE49-F238E27FC236}">
                <a16:creationId xmlns:a16="http://schemas.microsoft.com/office/drawing/2014/main" id="{8C7A65DF-0084-4042-9446-D8E3BD127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268" y="1344455"/>
            <a:ext cx="1328670" cy="132867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2A39BA0-27C3-49BC-94E5-DBDB0F28B978}"/>
              </a:ext>
            </a:extLst>
          </p:cNvPr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E8AEE53-F4E7-4AFA-9415-782017D45A58}"/>
              </a:ext>
            </a:extLst>
          </p:cNvPr>
          <p:cNvSpPr txBox="1"/>
          <p:nvPr/>
        </p:nvSpPr>
        <p:spPr>
          <a:xfrm>
            <a:off x="3494165" y="3626287"/>
            <a:ext cx="7637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 err="1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Adeno-hipófise</a:t>
            </a:r>
            <a:endParaRPr lang="pt-BR" sz="60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D5F8A2F-0C0E-4D09-8411-3C8436DCAFC2}"/>
              </a:ext>
            </a:extLst>
          </p:cNvPr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03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2DDD2B4-DA4B-4C4D-9C0E-8F85B4B98842}"/>
              </a:ext>
            </a:extLst>
          </p:cNvPr>
          <p:cNvGrpSpPr/>
          <p:nvPr/>
        </p:nvGrpSpPr>
        <p:grpSpPr>
          <a:xfrm>
            <a:off x="11246049" y="288736"/>
            <a:ext cx="639308" cy="639308"/>
            <a:chOff x="11246049" y="288736"/>
            <a:chExt cx="639308" cy="639308"/>
          </a:xfrm>
        </p:grpSpPr>
        <p:sp>
          <p:nvSpPr>
            <p:cNvPr id="13" name="Retângulo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551216-7B80-490B-9C70-61E4929979ED}"/>
                </a:ext>
              </a:extLst>
            </p:cNvPr>
            <p:cNvSpPr/>
            <p:nvPr/>
          </p:nvSpPr>
          <p:spPr>
            <a:xfrm>
              <a:off x="11246049" y="288736"/>
              <a:ext cx="639308" cy="6393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11" name="Gráfico 10" descr="Voltar com preenchimento sólido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47129-CD35-4E02-9BCD-B0F8B947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192716">
              <a:off x="11283315" y="318014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9AC59772-A510-4673-A2B0-D6B05BDF9FC7}"/>
              </a:ext>
            </a:extLst>
          </p:cNvPr>
          <p:cNvGrpSpPr/>
          <p:nvPr/>
        </p:nvGrpSpPr>
        <p:grpSpPr>
          <a:xfrm>
            <a:off x="10266123" y="292025"/>
            <a:ext cx="639308" cy="639308"/>
            <a:chOff x="10266123" y="292025"/>
            <a:chExt cx="639308" cy="639308"/>
          </a:xfrm>
        </p:grpSpPr>
        <p:sp>
          <p:nvSpPr>
            <p:cNvPr id="20" name="Retângulo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FEC91908-2421-4DF7-BCCC-CAFF492F832F}"/>
                </a:ext>
              </a:extLst>
            </p:cNvPr>
            <p:cNvSpPr/>
            <p:nvPr/>
          </p:nvSpPr>
          <p:spPr>
            <a:xfrm>
              <a:off x="10266123" y="292025"/>
              <a:ext cx="639308" cy="6393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800" dirty="0">
                <a:solidFill>
                  <a:srgbClr val="073B4C"/>
                </a:solidFill>
              </a:endParaRPr>
            </a:p>
          </p:txBody>
        </p:sp>
        <p:pic>
          <p:nvPicPr>
            <p:cNvPr id="21" name="Gráfico 20" descr="Lâmpada e engrenagem com preenchimento sólido">
              <a:hlinkClick r:id="rId7" action="ppaction://hlinksldjump"/>
              <a:extLst>
                <a:ext uri="{FF2B5EF4-FFF2-40B4-BE49-F238E27FC236}">
                  <a16:creationId xmlns:a16="http://schemas.microsoft.com/office/drawing/2014/main" id="{E6AFB614-7B9A-4B71-9E2B-3AE12F51B3D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303389" y="321303"/>
              <a:ext cx="564776" cy="56477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086978596"/>
      </p:ext>
    </p:extLst>
  </p:cSld>
  <p:clrMapOvr>
    <a:masterClrMapping/>
  </p:clrMapOvr>
  <p:transition advClick="0">
    <p:fade/>
  </p:transition>
</p:sld>
</file>

<file path=ppt/theme/theme1.xml><?xml version="1.0" encoding="utf-8"?>
<a:theme xmlns:a="http://schemas.openxmlformats.org/drawingml/2006/main" name="Tema do Office">
  <a:themeElements>
    <a:clrScheme name="Personalizada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2060"/>
      </a:hlink>
      <a:folHlink>
        <a:srgbClr val="00206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485</Words>
  <Application>Microsoft Office PowerPoint</Application>
  <PresentationFormat>Widescreen</PresentationFormat>
  <Paragraphs>182</Paragraphs>
  <Slides>45</Slides>
  <Notes>0</Notes>
  <HiddenSlides>42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45</vt:i4>
      </vt:variant>
    </vt:vector>
  </HeadingPairs>
  <TitlesOfParts>
    <vt:vector size="52" baseType="lpstr">
      <vt:lpstr>Abadi</vt:lpstr>
      <vt:lpstr>Aharoni</vt:lpstr>
      <vt:lpstr>Arial</vt:lpstr>
      <vt:lpstr>Brush Script MT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Alex Guimarães</dc:creator>
  <cp:lastModifiedBy>Alex Guimarães</cp:lastModifiedBy>
  <cp:revision>17</cp:revision>
  <dcterms:created xsi:type="dcterms:W3CDTF">2021-11-22T20:18:38Z</dcterms:created>
  <dcterms:modified xsi:type="dcterms:W3CDTF">2022-04-01T19:48:53Z</dcterms:modified>
</cp:coreProperties>
</file>