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12192000"/>
  <p:notesSz cx="6858000" cy="9144000"/>
  <p:embeddedFontLst>
    <p:embeddedFont>
      <p:font typeface="Century Gothic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6" roundtripDataSignature="AMtx7mhrAeUoDTPyM8QVEmz5RVgxD1eLM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CenturyGothic-bold.fntdata"/><Relationship Id="rId12" Type="http://schemas.openxmlformats.org/officeDocument/2006/relationships/font" Target="fonts/CenturyGothic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CenturyGothic-boldItalic.fntdata"/><Relationship Id="rId14" Type="http://schemas.openxmlformats.org/officeDocument/2006/relationships/font" Target="fonts/CenturyGothic-italic.fntdata"/><Relationship Id="rId16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f5284ee30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1f5284ee305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showMasterSp="0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ctrTitle"/>
          </p:nvPr>
        </p:nvSpPr>
        <p:spPr>
          <a:xfrm>
            <a:off x="684212" y="685799"/>
            <a:ext cx="8001000" cy="2971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entury Gothic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subTitle"/>
          </p:nvPr>
        </p:nvSpPr>
        <p:spPr>
          <a:xfrm>
            <a:off x="684212" y="3843867"/>
            <a:ext cx="6400800" cy="19473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420"/>
              </a:spcBef>
              <a:spcAft>
                <a:spcPts val="0"/>
              </a:spcAft>
              <a:buSzPts val="1680"/>
              <a:buNone/>
              <a:defRPr sz="2100">
                <a:solidFill>
                  <a:srgbClr val="0F486F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144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128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12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23" name="Google Shape;23;p8"/>
          <p:cNvCxnSpPr/>
          <p:nvPr/>
        </p:nvCxnSpPr>
        <p:spPr>
          <a:xfrm flipH="1">
            <a:off x="8228012" y="8467"/>
            <a:ext cx="3810000" cy="381000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8"/>
          <p:cNvCxnSpPr/>
          <p:nvPr/>
        </p:nvCxnSpPr>
        <p:spPr>
          <a:xfrm flipH="1">
            <a:off x="6108170" y="91545"/>
            <a:ext cx="6080655" cy="6080655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" name="Google Shape;25;p8"/>
          <p:cNvCxnSpPr/>
          <p:nvPr/>
        </p:nvCxnSpPr>
        <p:spPr>
          <a:xfrm flipH="1">
            <a:off x="7235825" y="228600"/>
            <a:ext cx="4953000" cy="495300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" name="Google Shape;26;p8"/>
          <p:cNvCxnSpPr/>
          <p:nvPr/>
        </p:nvCxnSpPr>
        <p:spPr>
          <a:xfrm flipH="1">
            <a:off x="7335837" y="32278"/>
            <a:ext cx="4852989" cy="4852989"/>
          </a:xfrm>
          <a:prstGeom prst="straightConnector1">
            <a:avLst/>
          </a:prstGeom>
          <a:noFill/>
          <a:ln cap="flat" cmpd="sng" w="317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7" name="Google Shape;27;p8"/>
          <p:cNvCxnSpPr/>
          <p:nvPr/>
        </p:nvCxnSpPr>
        <p:spPr>
          <a:xfrm flipH="1">
            <a:off x="7845426" y="609601"/>
            <a:ext cx="4343399" cy="4343399"/>
          </a:xfrm>
          <a:prstGeom prst="straightConnector1">
            <a:avLst/>
          </a:prstGeom>
          <a:noFill/>
          <a:ln cap="flat" cmpd="sng" w="317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to Panorâmica com Legenda">
  <p:cSld name="Foto Panorâmica com Legenda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7"/>
          <p:cNvSpPr/>
          <p:nvPr>
            <p:ph idx="2" type="pic"/>
          </p:nvPr>
        </p:nvSpPr>
        <p:spPr>
          <a:xfrm>
            <a:off x="685800" y="533400"/>
            <a:ext cx="10818812" cy="3124200"/>
          </a:xfrm>
          <a:prstGeom prst="snip2DiagRect">
            <a:avLst>
              <a:gd fmla="val 10815" name="adj1"/>
              <a:gd fmla="val 0" name="adj2"/>
            </a:avLst>
          </a:prstGeom>
          <a:noFill/>
          <a:ln cap="flat" cmpd="sng" w="15875">
            <a:solidFill>
              <a:schemeClr val="l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914402" y="3843867"/>
            <a:ext cx="830421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280"/>
              <a:buFont typeface="Century Gothic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Font typeface="Century Gothic"/>
              <a:buNone/>
              <a:defRPr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Font typeface="Century Gothic"/>
              <a:buNone/>
              <a:defRPr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Font typeface="Century Gothic"/>
              <a:buNone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Font typeface="Century Gothic"/>
              <a:buNone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83" name="Google Shape;83;p17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7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7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Legenda">
  <p:cSld name="Título e Legenda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684213" y="685800"/>
            <a:ext cx="10058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entury Gothic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684212" y="4114800"/>
            <a:ext cx="8535988" cy="18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18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8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8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ção com Legenda">
  <p:cSld name="Citação com Legenda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1141411" y="685800"/>
            <a:ext cx="9144001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entury Gothic"/>
              <a:buNone/>
              <a:defRPr b="0" sz="3200" cap="none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" type="body"/>
          </p:nvPr>
        </p:nvSpPr>
        <p:spPr>
          <a:xfrm>
            <a:off x="1446212" y="3429000"/>
            <a:ext cx="85344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Font typeface="Century Gothic"/>
              <a:buNone/>
              <a:defRPr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Font typeface="Century Gothic"/>
              <a:buNone/>
              <a:defRPr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Font typeface="Century Gothic"/>
              <a:buNone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Font typeface="Century Gothic"/>
              <a:buNone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95" name="Google Shape;95;p19"/>
          <p:cNvSpPr txBox="1"/>
          <p:nvPr>
            <p:ph idx="2" type="body"/>
          </p:nvPr>
        </p:nvSpPr>
        <p:spPr>
          <a:xfrm>
            <a:off x="684213" y="4301067"/>
            <a:ext cx="8534400" cy="16848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19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9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9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9" name="Google Shape;99;p19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</a:t>
            </a:r>
            <a:endParaRPr/>
          </a:p>
        </p:txBody>
      </p:sp>
      <p:sp>
        <p:nvSpPr>
          <p:cNvPr id="100" name="Google Shape;100;p19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rtão de Nome">
  <p:cSld name="Cartão de Nome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type="title"/>
          </p:nvPr>
        </p:nvSpPr>
        <p:spPr>
          <a:xfrm>
            <a:off x="684212" y="3429000"/>
            <a:ext cx="8534400" cy="169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entury Gothic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0"/>
          <p:cNvSpPr txBox="1"/>
          <p:nvPr>
            <p:ph idx="1" type="body"/>
          </p:nvPr>
        </p:nvSpPr>
        <p:spPr>
          <a:xfrm>
            <a:off x="684211" y="5132981"/>
            <a:ext cx="8535990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4" name="Google Shape;104;p20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0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0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r o Cartão de Nome">
  <p:cSld name="Citar o Cartão de Nome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/>
          <p:nvPr>
            <p:ph type="title"/>
          </p:nvPr>
        </p:nvSpPr>
        <p:spPr>
          <a:xfrm>
            <a:off x="1141413" y="685800"/>
            <a:ext cx="91440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entury Gothic"/>
              <a:buNone/>
              <a:defRPr b="0" sz="3200" cap="none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1"/>
          <p:cNvSpPr txBox="1"/>
          <p:nvPr>
            <p:ph idx="1" type="body"/>
          </p:nvPr>
        </p:nvSpPr>
        <p:spPr>
          <a:xfrm>
            <a:off x="684212" y="3928534"/>
            <a:ext cx="8534401" cy="10498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920"/>
              <a:buNone/>
              <a:defRPr b="0" sz="2400" cap="none">
                <a:solidFill>
                  <a:schemeClr val="lt1"/>
                </a:solidFill>
              </a:defRPr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110" name="Google Shape;110;p21"/>
          <p:cNvSpPr txBox="1"/>
          <p:nvPr>
            <p:ph idx="2" type="body"/>
          </p:nvPr>
        </p:nvSpPr>
        <p:spPr>
          <a:xfrm>
            <a:off x="684211" y="4978400"/>
            <a:ext cx="8534401" cy="10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21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1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1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14" name="Google Shape;114;p21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</a:t>
            </a:r>
            <a:endParaRPr/>
          </a:p>
        </p:txBody>
      </p:sp>
      <p:sp>
        <p:nvSpPr>
          <p:cNvPr id="115" name="Google Shape;115;p2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dadeiro ou Falso">
  <p:cSld name="Verdadeiro ou Falso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type="title"/>
          </p:nvPr>
        </p:nvSpPr>
        <p:spPr>
          <a:xfrm>
            <a:off x="684213" y="685800"/>
            <a:ext cx="10058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22"/>
          <p:cNvSpPr txBox="1"/>
          <p:nvPr>
            <p:ph idx="1" type="body"/>
          </p:nvPr>
        </p:nvSpPr>
        <p:spPr>
          <a:xfrm>
            <a:off x="684212" y="3928534"/>
            <a:ext cx="8534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920"/>
              <a:buNone/>
              <a:defRPr b="0" sz="2400" cap="none">
                <a:solidFill>
                  <a:schemeClr val="lt1"/>
                </a:solidFill>
              </a:defRPr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119" name="Google Shape;119;p22"/>
          <p:cNvSpPr txBox="1"/>
          <p:nvPr>
            <p:ph idx="2" type="body"/>
          </p:nvPr>
        </p:nvSpPr>
        <p:spPr>
          <a:xfrm>
            <a:off x="684211" y="4766732"/>
            <a:ext cx="8534401" cy="12276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22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22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2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23"/>
          <p:cNvSpPr txBox="1"/>
          <p:nvPr>
            <p:ph idx="1" type="body"/>
          </p:nvPr>
        </p:nvSpPr>
        <p:spPr>
          <a:xfrm rot="5400000">
            <a:off x="3143778" y="-1773766"/>
            <a:ext cx="3615267" cy="85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126" name="Google Shape;126;p23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3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3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type="vertTitleAndTx">
  <p:cSld name="VERTICAL_TITLE_AND_VERTICAL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4"/>
          <p:cNvSpPr txBox="1"/>
          <p:nvPr>
            <p:ph type="title"/>
          </p:nvPr>
        </p:nvSpPr>
        <p:spPr>
          <a:xfrm rot="5400000">
            <a:off x="7427912" y="1943100"/>
            <a:ext cx="45720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4"/>
          <p:cNvSpPr txBox="1"/>
          <p:nvPr>
            <p:ph idx="1" type="body"/>
          </p:nvPr>
        </p:nvSpPr>
        <p:spPr>
          <a:xfrm rot="5400000">
            <a:off x="1943100" y="-571500"/>
            <a:ext cx="5308600" cy="78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132" name="Google Shape;132;p24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4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4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/>
          <p:nvPr>
            <p:ph type="title"/>
          </p:nvPr>
        </p:nvSpPr>
        <p:spPr>
          <a:xfrm>
            <a:off x="684211" y="2006600"/>
            <a:ext cx="8534401" cy="228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b="0" sz="36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1" type="body"/>
          </p:nvPr>
        </p:nvSpPr>
        <p:spPr>
          <a:xfrm>
            <a:off x="684213" y="4495800"/>
            <a:ext cx="8534400" cy="14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7" name="Google Shape;37;p10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684211" y="685800"/>
            <a:ext cx="4937655" cy="3615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2" type="body"/>
          </p:nvPr>
        </p:nvSpPr>
        <p:spPr>
          <a:xfrm>
            <a:off x="5808133" y="685801"/>
            <a:ext cx="4934479" cy="36152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1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1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" type="body"/>
          </p:nvPr>
        </p:nvSpPr>
        <p:spPr>
          <a:xfrm>
            <a:off x="972080" y="685800"/>
            <a:ext cx="464978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2240"/>
              <a:buNone/>
              <a:defRPr b="0" sz="28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50" name="Google Shape;50;p12"/>
          <p:cNvSpPr txBox="1"/>
          <p:nvPr>
            <p:ph idx="2" type="body"/>
          </p:nvPr>
        </p:nvSpPr>
        <p:spPr>
          <a:xfrm>
            <a:off x="684211" y="1270529"/>
            <a:ext cx="4937655" cy="3030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51" name="Google Shape;51;p12"/>
          <p:cNvSpPr txBox="1"/>
          <p:nvPr>
            <p:ph idx="3" type="body"/>
          </p:nvPr>
        </p:nvSpPr>
        <p:spPr>
          <a:xfrm>
            <a:off x="6079066" y="685800"/>
            <a:ext cx="4665134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2240"/>
              <a:buNone/>
              <a:defRPr b="0" sz="28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52" name="Google Shape;52;p12"/>
          <p:cNvSpPr txBox="1"/>
          <p:nvPr>
            <p:ph idx="4" type="body"/>
          </p:nvPr>
        </p:nvSpPr>
        <p:spPr>
          <a:xfrm>
            <a:off x="5806545" y="1262062"/>
            <a:ext cx="4929188" cy="3030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2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2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3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7085012" y="685800"/>
            <a:ext cx="3657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684212" y="685800"/>
            <a:ext cx="5943601" cy="530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2" type="body"/>
          </p:nvPr>
        </p:nvSpPr>
        <p:spPr>
          <a:xfrm>
            <a:off x="7085012" y="2209799"/>
            <a:ext cx="3657600" cy="20912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69" name="Google Shape;69;p15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4722812" y="14478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entury Gothic"/>
              <a:buNone/>
              <a:defRPr b="0" sz="2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6"/>
          <p:cNvSpPr/>
          <p:nvPr>
            <p:ph idx="2" type="pic"/>
          </p:nvPr>
        </p:nvSpPr>
        <p:spPr>
          <a:xfrm>
            <a:off x="989012" y="914400"/>
            <a:ext cx="3280974" cy="4572000"/>
          </a:xfrm>
          <a:prstGeom prst="snip2DiagRect">
            <a:avLst>
              <a:gd fmla="val 10815" name="adj1"/>
              <a:gd fmla="val 0" name="adj2"/>
            </a:avLst>
          </a:prstGeom>
          <a:noFill/>
          <a:ln cap="flat" cmpd="sng" w="15875">
            <a:solidFill>
              <a:schemeClr val="l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4722812" y="2777066"/>
            <a:ext cx="6021388" cy="20489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76" name="Google Shape;76;p16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62D2EF"/>
            </a:gs>
            <a:gs pos="10000">
              <a:srgbClr val="62D2EF"/>
            </a:gs>
            <a:gs pos="100000">
              <a:srgbClr val="05578D"/>
            </a:gs>
          </a:gsLst>
          <a:lin ang="612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7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7" name="Google Shape;7;p7"/>
            <p:cNvCxnSpPr/>
            <p:nvPr/>
          </p:nvCxnSpPr>
          <p:spPr>
            <a:xfrm flipH="1">
              <a:off x="11276012" y="2963333"/>
              <a:ext cx="912814" cy="912812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" name="Google Shape;8;p7"/>
            <p:cNvCxnSpPr/>
            <p:nvPr/>
          </p:nvCxnSpPr>
          <p:spPr>
            <a:xfrm flipH="1">
              <a:off x="9206969" y="3190344"/>
              <a:ext cx="2981857" cy="2981856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" name="Google Shape;9;p7"/>
            <p:cNvCxnSpPr/>
            <p:nvPr/>
          </p:nvCxnSpPr>
          <p:spPr>
            <a:xfrm flipH="1">
              <a:off x="10292292" y="3285067"/>
              <a:ext cx="1896534" cy="1896533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" name="Google Shape;10;p7"/>
            <p:cNvCxnSpPr/>
            <p:nvPr/>
          </p:nvCxnSpPr>
          <p:spPr>
            <a:xfrm flipH="1">
              <a:off x="10443103" y="3131080"/>
              <a:ext cx="1745722" cy="1745720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" name="Google Shape;11;p7"/>
            <p:cNvCxnSpPr/>
            <p:nvPr/>
          </p:nvCxnSpPr>
          <p:spPr>
            <a:xfrm flipH="1">
              <a:off x="10918826" y="3683001"/>
              <a:ext cx="1270001" cy="1269999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2" name="Google Shape;12;p7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b="0" i="0" sz="3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7"/>
          <p:cNvSpPr txBox="1"/>
          <p:nvPr>
            <p:ph idx="1" type="body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302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▶"/>
              <a:defRPr b="0" i="0" sz="20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20040" lvl="1" marL="9144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▶"/>
              <a:defRPr b="0" i="0" sz="18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9880" lvl="2" marL="13716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Char char="▶"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99719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99720" lvl="4" marL="22860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99720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99720" lvl="6" marL="32004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99720" lvl="7" marL="36576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99720" lvl="8" marL="4114800" marR="0" rtl="0" algn="l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enderização 3D de ondas brancas empilhadas" id="139" name="Google Shape;139;p1"/>
          <p:cNvPicPr preferRelativeResize="0"/>
          <p:nvPr/>
        </p:nvPicPr>
        <p:blipFill rotWithShape="1">
          <a:blip r:embed="rId3">
            <a:alphaModFix/>
          </a:blip>
          <a:srcRect b="10105" l="0" r="0" t="16842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"/>
          <p:cNvSpPr txBox="1"/>
          <p:nvPr>
            <p:ph type="ctrTitle"/>
          </p:nvPr>
        </p:nvSpPr>
        <p:spPr>
          <a:xfrm>
            <a:off x="609131" y="4879285"/>
            <a:ext cx="9626949" cy="11344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800"/>
              <a:buFont typeface="Century Gothic"/>
              <a:buNone/>
            </a:pPr>
            <a:r>
              <a:rPr lang="pt-BR">
                <a:solidFill>
                  <a:srgbClr val="FF0000"/>
                </a:solidFill>
              </a:rPr>
              <a:t>RESPIRA E NÃO PIRA</a:t>
            </a:r>
            <a:endParaRPr/>
          </a:p>
        </p:txBody>
      </p:sp>
      <p:sp>
        <p:nvSpPr>
          <p:cNvPr id="141" name="Google Shape;141;p1"/>
          <p:cNvSpPr txBox="1"/>
          <p:nvPr>
            <p:ph idx="1" type="subTitle"/>
          </p:nvPr>
        </p:nvSpPr>
        <p:spPr>
          <a:xfrm>
            <a:off x="609131" y="6025925"/>
            <a:ext cx="9626949" cy="6139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680"/>
              <a:buNone/>
            </a:pPr>
            <a:r>
              <a:rPr lang="pt-BR"/>
              <a:t>OBJETO DE APRENDIZAGEM DO SISTEMA RESPIRATÓRIO</a:t>
            </a:r>
            <a:endParaRPr/>
          </a:p>
        </p:txBody>
      </p:sp>
      <p:pic>
        <p:nvPicPr>
          <p:cNvPr descr="Mulher segurando livro&#10;&#10;Descrição gerada automaticamente" id="142" name="Google Shape;142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00800" y="218154"/>
            <a:ext cx="5606902" cy="47089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"/>
          <p:cNvPicPr preferRelativeResize="0"/>
          <p:nvPr/>
        </p:nvPicPr>
        <p:blipFill rotWithShape="1">
          <a:blip r:embed="rId3">
            <a:alphaModFix/>
          </a:blip>
          <a:srcRect b="13249" l="13597" r="13090" t="5901"/>
          <a:stretch/>
        </p:blipFill>
        <p:spPr>
          <a:xfrm>
            <a:off x="179512" y="332656"/>
            <a:ext cx="4248472" cy="6246961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"/>
          <p:cNvSpPr/>
          <p:nvPr/>
        </p:nvSpPr>
        <p:spPr>
          <a:xfrm>
            <a:off x="1948069" y="3260035"/>
            <a:ext cx="728870" cy="159026"/>
          </a:xfrm>
          <a:custGeom>
            <a:rect b="b" l="l" r="r" t="t"/>
            <a:pathLst>
              <a:path extrusionOk="0" h="159026" w="728870">
                <a:moveTo>
                  <a:pt x="0" y="145774"/>
                </a:moveTo>
                <a:cubicBezTo>
                  <a:pt x="22087" y="136939"/>
                  <a:pt x="46904" y="133096"/>
                  <a:pt x="66261" y="119269"/>
                </a:cubicBezTo>
                <a:cubicBezTo>
                  <a:pt x="79221" y="110012"/>
                  <a:pt x="78937" y="87415"/>
                  <a:pt x="92765" y="79513"/>
                </a:cubicBezTo>
                <a:cubicBezTo>
                  <a:pt x="212787" y="10929"/>
                  <a:pt x="231841" y="16102"/>
                  <a:pt x="344557" y="0"/>
                </a:cubicBezTo>
                <a:cubicBezTo>
                  <a:pt x="419653" y="4417"/>
                  <a:pt x="494927" y="6441"/>
                  <a:pt x="569844" y="13252"/>
                </a:cubicBezTo>
                <a:cubicBezTo>
                  <a:pt x="592276" y="15291"/>
                  <a:pt x="615014" y="18595"/>
                  <a:pt x="636104" y="26504"/>
                </a:cubicBezTo>
                <a:cubicBezTo>
                  <a:pt x="651017" y="32096"/>
                  <a:pt x="662609" y="44173"/>
                  <a:pt x="675861" y="53008"/>
                </a:cubicBezTo>
                <a:cubicBezTo>
                  <a:pt x="680278" y="70678"/>
                  <a:pt x="681938" y="89276"/>
                  <a:pt x="689113" y="106017"/>
                </a:cubicBezTo>
                <a:cubicBezTo>
                  <a:pt x="700353" y="132244"/>
                  <a:pt x="711701" y="141858"/>
                  <a:pt x="728870" y="159026"/>
                </a:cubicBezTo>
              </a:path>
            </a:pathLst>
          </a:custGeom>
          <a:noFill/>
          <a:ln cap="flat" cmpd="sng" w="57150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9" name="Google Shape;149;p2"/>
          <p:cNvSpPr/>
          <p:nvPr/>
        </p:nvSpPr>
        <p:spPr>
          <a:xfrm>
            <a:off x="1883664" y="2451652"/>
            <a:ext cx="406498" cy="848139"/>
          </a:xfrm>
          <a:custGeom>
            <a:rect b="b" l="l" r="r" t="t"/>
            <a:pathLst>
              <a:path extrusionOk="0" h="848139" w="437930">
                <a:moveTo>
                  <a:pt x="199391" y="53009"/>
                </a:moveTo>
                <a:cubicBezTo>
                  <a:pt x="188347" y="72887"/>
                  <a:pt x="185495" y="99098"/>
                  <a:pt x="172887" y="119270"/>
                </a:cubicBezTo>
                <a:cubicBezTo>
                  <a:pt x="162954" y="135163"/>
                  <a:pt x="144023" y="143776"/>
                  <a:pt x="133130" y="159026"/>
                </a:cubicBezTo>
                <a:cubicBezTo>
                  <a:pt x="121647" y="175101"/>
                  <a:pt x="115461" y="194365"/>
                  <a:pt x="106626" y="212035"/>
                </a:cubicBezTo>
                <a:cubicBezTo>
                  <a:pt x="102209" y="234122"/>
                  <a:pt x="101283" y="257206"/>
                  <a:pt x="93374" y="278296"/>
                </a:cubicBezTo>
                <a:cubicBezTo>
                  <a:pt x="87782" y="293209"/>
                  <a:pt x="75310" y="304546"/>
                  <a:pt x="66869" y="318052"/>
                </a:cubicBezTo>
                <a:cubicBezTo>
                  <a:pt x="53217" y="339894"/>
                  <a:pt x="40365" y="362226"/>
                  <a:pt x="27113" y="384313"/>
                </a:cubicBezTo>
                <a:cubicBezTo>
                  <a:pt x="17832" y="458560"/>
                  <a:pt x="-3903" y="617221"/>
                  <a:pt x="608" y="675861"/>
                </a:cubicBezTo>
                <a:cubicBezTo>
                  <a:pt x="13097" y="838220"/>
                  <a:pt x="-3634" y="820221"/>
                  <a:pt x="80121" y="848139"/>
                </a:cubicBezTo>
                <a:cubicBezTo>
                  <a:pt x="97791" y="821635"/>
                  <a:pt x="102371" y="776907"/>
                  <a:pt x="133130" y="768626"/>
                </a:cubicBezTo>
                <a:cubicBezTo>
                  <a:pt x="463953" y="679559"/>
                  <a:pt x="405251" y="871937"/>
                  <a:pt x="437930" y="675861"/>
                </a:cubicBezTo>
                <a:cubicBezTo>
                  <a:pt x="433513" y="543339"/>
                  <a:pt x="440171" y="409983"/>
                  <a:pt x="424678" y="278296"/>
                </a:cubicBezTo>
                <a:cubicBezTo>
                  <a:pt x="421739" y="253317"/>
                  <a:pt x="341922" y="186576"/>
                  <a:pt x="331913" y="172278"/>
                </a:cubicBezTo>
                <a:cubicBezTo>
                  <a:pt x="314920" y="148002"/>
                  <a:pt x="306205" y="118856"/>
                  <a:pt x="292156" y="92765"/>
                </a:cubicBezTo>
                <a:cubicBezTo>
                  <a:pt x="275271" y="61408"/>
                  <a:pt x="256817" y="30922"/>
                  <a:pt x="239148" y="0"/>
                </a:cubicBezTo>
                <a:cubicBezTo>
                  <a:pt x="223101" y="48138"/>
                  <a:pt x="210435" y="33131"/>
                  <a:pt x="199391" y="53009"/>
                </a:cubicBezTo>
                <a:close/>
              </a:path>
            </a:pathLst>
          </a:custGeom>
          <a:solidFill>
            <a:schemeClr val="accent1"/>
          </a:solidFill>
          <a:ln cap="rnd" cmpd="sng" w="15875">
            <a:solidFill>
              <a:srgbClr val="02304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0" name="Google Shape;150;p2"/>
          <p:cNvSpPr/>
          <p:nvPr/>
        </p:nvSpPr>
        <p:spPr>
          <a:xfrm flipH="1">
            <a:off x="2312533" y="2431774"/>
            <a:ext cx="398118" cy="848139"/>
          </a:xfrm>
          <a:custGeom>
            <a:rect b="b" l="l" r="r" t="t"/>
            <a:pathLst>
              <a:path extrusionOk="0" h="848139" w="437930">
                <a:moveTo>
                  <a:pt x="199391" y="53009"/>
                </a:moveTo>
                <a:cubicBezTo>
                  <a:pt x="188347" y="72887"/>
                  <a:pt x="185495" y="99098"/>
                  <a:pt x="172887" y="119270"/>
                </a:cubicBezTo>
                <a:cubicBezTo>
                  <a:pt x="162954" y="135163"/>
                  <a:pt x="144023" y="143776"/>
                  <a:pt x="133130" y="159026"/>
                </a:cubicBezTo>
                <a:cubicBezTo>
                  <a:pt x="121647" y="175101"/>
                  <a:pt x="115461" y="194365"/>
                  <a:pt x="106626" y="212035"/>
                </a:cubicBezTo>
                <a:cubicBezTo>
                  <a:pt x="102209" y="234122"/>
                  <a:pt x="101283" y="257206"/>
                  <a:pt x="93374" y="278296"/>
                </a:cubicBezTo>
                <a:cubicBezTo>
                  <a:pt x="87782" y="293209"/>
                  <a:pt x="75310" y="304546"/>
                  <a:pt x="66869" y="318052"/>
                </a:cubicBezTo>
                <a:cubicBezTo>
                  <a:pt x="53217" y="339894"/>
                  <a:pt x="40365" y="362226"/>
                  <a:pt x="27113" y="384313"/>
                </a:cubicBezTo>
                <a:cubicBezTo>
                  <a:pt x="17832" y="458560"/>
                  <a:pt x="-3903" y="617221"/>
                  <a:pt x="608" y="675861"/>
                </a:cubicBezTo>
                <a:cubicBezTo>
                  <a:pt x="13097" y="838220"/>
                  <a:pt x="-3634" y="820221"/>
                  <a:pt x="80121" y="848139"/>
                </a:cubicBezTo>
                <a:cubicBezTo>
                  <a:pt x="97791" y="821635"/>
                  <a:pt x="102371" y="776907"/>
                  <a:pt x="133130" y="768626"/>
                </a:cubicBezTo>
                <a:cubicBezTo>
                  <a:pt x="463953" y="679559"/>
                  <a:pt x="405251" y="871937"/>
                  <a:pt x="437930" y="675861"/>
                </a:cubicBezTo>
                <a:cubicBezTo>
                  <a:pt x="433513" y="543339"/>
                  <a:pt x="440171" y="409983"/>
                  <a:pt x="424678" y="278296"/>
                </a:cubicBezTo>
                <a:cubicBezTo>
                  <a:pt x="421739" y="253317"/>
                  <a:pt x="341922" y="186576"/>
                  <a:pt x="331913" y="172278"/>
                </a:cubicBezTo>
                <a:cubicBezTo>
                  <a:pt x="314920" y="148002"/>
                  <a:pt x="306205" y="118856"/>
                  <a:pt x="292156" y="92765"/>
                </a:cubicBezTo>
                <a:cubicBezTo>
                  <a:pt x="275271" y="61408"/>
                  <a:pt x="256817" y="30922"/>
                  <a:pt x="239148" y="0"/>
                </a:cubicBezTo>
                <a:cubicBezTo>
                  <a:pt x="223101" y="48138"/>
                  <a:pt x="210435" y="33131"/>
                  <a:pt x="199391" y="53009"/>
                </a:cubicBezTo>
                <a:close/>
              </a:path>
            </a:pathLst>
          </a:custGeom>
          <a:solidFill>
            <a:schemeClr val="accent1"/>
          </a:solidFill>
          <a:ln cap="rnd" cmpd="sng" w="15875">
            <a:solidFill>
              <a:srgbClr val="02304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1" name="Google Shape;151;p2"/>
          <p:cNvSpPr/>
          <p:nvPr/>
        </p:nvSpPr>
        <p:spPr>
          <a:xfrm>
            <a:off x="2093843" y="2279374"/>
            <a:ext cx="188461" cy="609600"/>
          </a:xfrm>
          <a:custGeom>
            <a:rect b="b" l="l" r="r" t="t"/>
            <a:pathLst>
              <a:path extrusionOk="0" h="609600" w="188461">
                <a:moveTo>
                  <a:pt x="0" y="609600"/>
                </a:moveTo>
                <a:cubicBezTo>
                  <a:pt x="16872" y="581480"/>
                  <a:pt x="53585" y="524133"/>
                  <a:pt x="66261" y="490330"/>
                </a:cubicBezTo>
                <a:cubicBezTo>
                  <a:pt x="72656" y="473276"/>
                  <a:pt x="73118" y="454375"/>
                  <a:pt x="79513" y="437322"/>
                </a:cubicBezTo>
                <a:cubicBezTo>
                  <a:pt x="92186" y="403527"/>
                  <a:pt x="128907" y="346163"/>
                  <a:pt x="145774" y="318052"/>
                </a:cubicBezTo>
                <a:cubicBezTo>
                  <a:pt x="150191" y="300382"/>
                  <a:pt x="153266" y="282322"/>
                  <a:pt x="159026" y="265043"/>
                </a:cubicBezTo>
                <a:cubicBezTo>
                  <a:pt x="166549" y="242476"/>
                  <a:pt x="183164" y="222453"/>
                  <a:pt x="185531" y="198783"/>
                </a:cubicBezTo>
                <a:cubicBezTo>
                  <a:pt x="192124" y="132851"/>
                  <a:pt x="185531" y="66261"/>
                  <a:pt x="185531" y="0"/>
                </a:cubicBezTo>
              </a:path>
            </a:pathLst>
          </a:cu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2" name="Google Shape;152;p2"/>
          <p:cNvSpPr/>
          <p:nvPr/>
        </p:nvSpPr>
        <p:spPr>
          <a:xfrm flipH="1">
            <a:off x="2302184" y="2299254"/>
            <a:ext cx="255487" cy="609600"/>
          </a:xfrm>
          <a:custGeom>
            <a:rect b="b" l="l" r="r" t="t"/>
            <a:pathLst>
              <a:path extrusionOk="0" h="609600" w="188461">
                <a:moveTo>
                  <a:pt x="0" y="609600"/>
                </a:moveTo>
                <a:cubicBezTo>
                  <a:pt x="16872" y="581480"/>
                  <a:pt x="53585" y="524133"/>
                  <a:pt x="66261" y="490330"/>
                </a:cubicBezTo>
                <a:cubicBezTo>
                  <a:pt x="72656" y="473276"/>
                  <a:pt x="73118" y="454375"/>
                  <a:pt x="79513" y="437322"/>
                </a:cubicBezTo>
                <a:cubicBezTo>
                  <a:pt x="92186" y="403527"/>
                  <a:pt x="128907" y="346163"/>
                  <a:pt x="145774" y="318052"/>
                </a:cubicBezTo>
                <a:cubicBezTo>
                  <a:pt x="150191" y="300382"/>
                  <a:pt x="153266" y="282322"/>
                  <a:pt x="159026" y="265043"/>
                </a:cubicBezTo>
                <a:cubicBezTo>
                  <a:pt x="166549" y="242476"/>
                  <a:pt x="183164" y="222453"/>
                  <a:pt x="185531" y="198783"/>
                </a:cubicBezTo>
                <a:cubicBezTo>
                  <a:pt x="192124" y="132851"/>
                  <a:pt x="185531" y="66261"/>
                  <a:pt x="185531" y="0"/>
                </a:cubicBezTo>
              </a:path>
            </a:pathLst>
          </a:cu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3" name="Google Shape;153;p2"/>
          <p:cNvSpPr txBox="1"/>
          <p:nvPr/>
        </p:nvSpPr>
        <p:spPr>
          <a:xfrm>
            <a:off x="5132466" y="483372"/>
            <a:ext cx="6230666" cy="2246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800" u="none" cap="none" strike="noStrike">
                <a:solidFill>
                  <a:srgbClr val="7030A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Responda: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800" u="none" cap="none" strike="noStrike">
                <a:solidFill>
                  <a:srgbClr val="FF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Essa representação de sistema respiratório corresponde ao sistema respiratório... (marque um X):</a:t>
            </a:r>
            <a:endParaRPr/>
          </a:p>
        </p:txBody>
      </p:sp>
      <p:sp>
        <p:nvSpPr>
          <p:cNvPr id="154" name="Google Shape;154;p2"/>
          <p:cNvSpPr txBox="1"/>
          <p:nvPr/>
        </p:nvSpPr>
        <p:spPr>
          <a:xfrm>
            <a:off x="5444964" y="2875001"/>
            <a:ext cx="560566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(    ) Superior                      (    ) Inferior</a:t>
            </a:r>
            <a:endParaRPr/>
          </a:p>
        </p:txBody>
      </p:sp>
      <p:sp>
        <p:nvSpPr>
          <p:cNvPr id="155" name="Google Shape;155;p2"/>
          <p:cNvSpPr txBox="1"/>
          <p:nvPr/>
        </p:nvSpPr>
        <p:spPr>
          <a:xfrm>
            <a:off x="5459896" y="4207566"/>
            <a:ext cx="6230666" cy="13849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Agora escreva o nome das estruturas esquemáticas indicadas na figura!</a:t>
            </a:r>
            <a:endParaRPr/>
          </a:p>
        </p:txBody>
      </p:sp>
      <p:sp>
        <p:nvSpPr>
          <p:cNvPr id="156" name="Google Shape;156;p2"/>
          <p:cNvSpPr txBox="1"/>
          <p:nvPr/>
        </p:nvSpPr>
        <p:spPr>
          <a:xfrm>
            <a:off x="197024" y="3105834"/>
            <a:ext cx="1393334" cy="64633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Qual o nome dessa estrutura esquemática?</a:t>
            </a:r>
            <a:endParaRPr/>
          </a:p>
        </p:txBody>
      </p:sp>
      <p:sp>
        <p:nvSpPr>
          <p:cNvPr id="157" name="Google Shape;157;p2"/>
          <p:cNvSpPr txBox="1"/>
          <p:nvPr/>
        </p:nvSpPr>
        <p:spPr>
          <a:xfrm>
            <a:off x="3279788" y="2751338"/>
            <a:ext cx="1393334" cy="64633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Qual o nome dessa estrutura esquemática?</a:t>
            </a:r>
            <a:endParaRPr/>
          </a:p>
        </p:txBody>
      </p:sp>
      <p:sp>
        <p:nvSpPr>
          <p:cNvPr id="158" name="Google Shape;158;p2"/>
          <p:cNvSpPr txBox="1"/>
          <p:nvPr/>
        </p:nvSpPr>
        <p:spPr>
          <a:xfrm>
            <a:off x="3108099" y="3650970"/>
            <a:ext cx="1393334" cy="64633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Qual o nome dessa estrutura esquemática?</a:t>
            </a:r>
            <a:endParaRPr/>
          </a:p>
        </p:txBody>
      </p:sp>
      <p:sp>
        <p:nvSpPr>
          <p:cNvPr id="159" name="Google Shape;159;p2"/>
          <p:cNvSpPr txBox="1"/>
          <p:nvPr/>
        </p:nvSpPr>
        <p:spPr>
          <a:xfrm>
            <a:off x="2676939" y="577114"/>
            <a:ext cx="1393334" cy="64633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Qual o nome dessa estrutura esquemática?</a:t>
            </a:r>
            <a:endParaRPr/>
          </a:p>
        </p:txBody>
      </p:sp>
      <p:cxnSp>
        <p:nvCxnSpPr>
          <p:cNvPr id="160" name="Google Shape;160;p2"/>
          <p:cNvCxnSpPr>
            <a:stCxn id="151" idx="0"/>
          </p:cNvCxnSpPr>
          <p:nvPr/>
        </p:nvCxnSpPr>
        <p:spPr>
          <a:xfrm flipH="1">
            <a:off x="1435043" y="2888974"/>
            <a:ext cx="658800" cy="371100"/>
          </a:xfrm>
          <a:prstGeom prst="straightConnector1">
            <a:avLst/>
          </a:prstGeom>
          <a:noFill/>
          <a:ln cap="rnd" cmpd="sng" w="28575">
            <a:solidFill>
              <a:schemeClr val="lt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1" name="Google Shape;161;p2"/>
          <p:cNvCxnSpPr/>
          <p:nvPr/>
        </p:nvCxnSpPr>
        <p:spPr>
          <a:xfrm>
            <a:off x="2557671" y="3074504"/>
            <a:ext cx="753015" cy="0"/>
          </a:xfrm>
          <a:prstGeom prst="straightConnector1">
            <a:avLst/>
          </a:prstGeom>
          <a:noFill/>
          <a:ln cap="rnd" cmpd="sng" w="28575">
            <a:solidFill>
              <a:schemeClr val="lt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2" name="Google Shape;162;p2"/>
          <p:cNvCxnSpPr/>
          <p:nvPr/>
        </p:nvCxnSpPr>
        <p:spPr>
          <a:xfrm>
            <a:off x="2666204" y="3465441"/>
            <a:ext cx="520506" cy="371061"/>
          </a:xfrm>
          <a:prstGeom prst="straightConnector1">
            <a:avLst/>
          </a:prstGeom>
          <a:noFill/>
          <a:ln cap="rnd" cmpd="sng" w="28575">
            <a:solidFill>
              <a:schemeClr val="lt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3" name="Google Shape;163;p2"/>
          <p:cNvCxnSpPr>
            <a:stCxn id="152" idx="5"/>
          </p:cNvCxnSpPr>
          <p:nvPr/>
        </p:nvCxnSpPr>
        <p:spPr>
          <a:xfrm flipH="1" rot="10800000">
            <a:off x="2306156" y="1289637"/>
            <a:ext cx="1244400" cy="1208400"/>
          </a:xfrm>
          <a:prstGeom prst="straightConnector1">
            <a:avLst/>
          </a:prstGeom>
          <a:noFill/>
          <a:ln cap="rnd" cmpd="sng" w="28575">
            <a:solidFill>
              <a:schemeClr val="lt1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oogle Shape;168;p3"/>
          <p:cNvGrpSpPr/>
          <p:nvPr/>
        </p:nvGrpSpPr>
        <p:grpSpPr>
          <a:xfrm>
            <a:off x="271025" y="123132"/>
            <a:ext cx="3204095" cy="4680479"/>
            <a:chOff x="179512" y="332656"/>
            <a:chExt cx="4248472" cy="6246961"/>
          </a:xfrm>
        </p:grpSpPr>
        <p:pic>
          <p:nvPicPr>
            <p:cNvPr id="169" name="Google Shape;169;p3"/>
            <p:cNvPicPr preferRelativeResize="0"/>
            <p:nvPr/>
          </p:nvPicPr>
          <p:blipFill rotWithShape="1">
            <a:blip r:embed="rId3">
              <a:alphaModFix/>
            </a:blip>
            <a:srcRect b="13249" l="13597" r="13090" t="5901"/>
            <a:stretch/>
          </p:blipFill>
          <p:spPr>
            <a:xfrm>
              <a:off x="179512" y="332656"/>
              <a:ext cx="4248472" cy="62469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0" name="Google Shape;170;p3"/>
            <p:cNvSpPr/>
            <p:nvPr/>
          </p:nvSpPr>
          <p:spPr>
            <a:xfrm>
              <a:off x="1948069" y="3260035"/>
              <a:ext cx="728870" cy="159026"/>
            </a:xfrm>
            <a:custGeom>
              <a:rect b="b" l="l" r="r" t="t"/>
              <a:pathLst>
                <a:path extrusionOk="0" h="159026" w="728870">
                  <a:moveTo>
                    <a:pt x="0" y="145774"/>
                  </a:moveTo>
                  <a:cubicBezTo>
                    <a:pt x="22087" y="136939"/>
                    <a:pt x="46904" y="133096"/>
                    <a:pt x="66261" y="119269"/>
                  </a:cubicBezTo>
                  <a:cubicBezTo>
                    <a:pt x="79221" y="110012"/>
                    <a:pt x="78937" y="87415"/>
                    <a:pt x="92765" y="79513"/>
                  </a:cubicBezTo>
                  <a:cubicBezTo>
                    <a:pt x="212787" y="10929"/>
                    <a:pt x="231841" y="16102"/>
                    <a:pt x="344557" y="0"/>
                  </a:cubicBezTo>
                  <a:cubicBezTo>
                    <a:pt x="419653" y="4417"/>
                    <a:pt x="494927" y="6441"/>
                    <a:pt x="569844" y="13252"/>
                  </a:cubicBezTo>
                  <a:cubicBezTo>
                    <a:pt x="592276" y="15291"/>
                    <a:pt x="615014" y="18595"/>
                    <a:pt x="636104" y="26504"/>
                  </a:cubicBezTo>
                  <a:cubicBezTo>
                    <a:pt x="651017" y="32096"/>
                    <a:pt x="662609" y="44173"/>
                    <a:pt x="675861" y="53008"/>
                  </a:cubicBezTo>
                  <a:cubicBezTo>
                    <a:pt x="680278" y="70678"/>
                    <a:pt x="681938" y="89276"/>
                    <a:pt x="689113" y="106017"/>
                  </a:cubicBezTo>
                  <a:cubicBezTo>
                    <a:pt x="700353" y="132244"/>
                    <a:pt x="711701" y="141858"/>
                    <a:pt x="728870" y="159026"/>
                  </a:cubicBezTo>
                </a:path>
              </a:pathLst>
            </a:custGeom>
            <a:noFill/>
            <a:ln cap="flat" cmpd="sng" w="57150">
              <a:solidFill>
                <a:srgbClr val="FFFF00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71" name="Google Shape;171;p3"/>
            <p:cNvSpPr/>
            <p:nvPr/>
          </p:nvSpPr>
          <p:spPr>
            <a:xfrm>
              <a:off x="1883664" y="2451652"/>
              <a:ext cx="406498" cy="848139"/>
            </a:xfrm>
            <a:custGeom>
              <a:rect b="b" l="l" r="r" t="t"/>
              <a:pathLst>
                <a:path extrusionOk="0" h="848139" w="437930">
                  <a:moveTo>
                    <a:pt x="199391" y="53009"/>
                  </a:moveTo>
                  <a:cubicBezTo>
                    <a:pt x="188347" y="72887"/>
                    <a:pt x="185495" y="99098"/>
                    <a:pt x="172887" y="119270"/>
                  </a:cubicBezTo>
                  <a:cubicBezTo>
                    <a:pt x="162954" y="135163"/>
                    <a:pt x="144023" y="143776"/>
                    <a:pt x="133130" y="159026"/>
                  </a:cubicBezTo>
                  <a:cubicBezTo>
                    <a:pt x="121647" y="175101"/>
                    <a:pt x="115461" y="194365"/>
                    <a:pt x="106626" y="212035"/>
                  </a:cubicBezTo>
                  <a:cubicBezTo>
                    <a:pt x="102209" y="234122"/>
                    <a:pt x="101283" y="257206"/>
                    <a:pt x="93374" y="278296"/>
                  </a:cubicBezTo>
                  <a:cubicBezTo>
                    <a:pt x="87782" y="293209"/>
                    <a:pt x="75310" y="304546"/>
                    <a:pt x="66869" y="318052"/>
                  </a:cubicBezTo>
                  <a:cubicBezTo>
                    <a:pt x="53217" y="339894"/>
                    <a:pt x="40365" y="362226"/>
                    <a:pt x="27113" y="384313"/>
                  </a:cubicBezTo>
                  <a:cubicBezTo>
                    <a:pt x="17832" y="458560"/>
                    <a:pt x="-3903" y="617221"/>
                    <a:pt x="608" y="675861"/>
                  </a:cubicBezTo>
                  <a:cubicBezTo>
                    <a:pt x="13097" y="838220"/>
                    <a:pt x="-3634" y="820221"/>
                    <a:pt x="80121" y="848139"/>
                  </a:cubicBezTo>
                  <a:cubicBezTo>
                    <a:pt x="97791" y="821635"/>
                    <a:pt x="102371" y="776907"/>
                    <a:pt x="133130" y="768626"/>
                  </a:cubicBezTo>
                  <a:cubicBezTo>
                    <a:pt x="463953" y="679559"/>
                    <a:pt x="405251" y="871937"/>
                    <a:pt x="437930" y="675861"/>
                  </a:cubicBezTo>
                  <a:cubicBezTo>
                    <a:pt x="433513" y="543339"/>
                    <a:pt x="440171" y="409983"/>
                    <a:pt x="424678" y="278296"/>
                  </a:cubicBezTo>
                  <a:cubicBezTo>
                    <a:pt x="421739" y="253317"/>
                    <a:pt x="341922" y="186576"/>
                    <a:pt x="331913" y="172278"/>
                  </a:cubicBezTo>
                  <a:cubicBezTo>
                    <a:pt x="314920" y="148002"/>
                    <a:pt x="306205" y="118856"/>
                    <a:pt x="292156" y="92765"/>
                  </a:cubicBezTo>
                  <a:cubicBezTo>
                    <a:pt x="275271" y="61408"/>
                    <a:pt x="256817" y="30922"/>
                    <a:pt x="239148" y="0"/>
                  </a:cubicBezTo>
                  <a:cubicBezTo>
                    <a:pt x="223101" y="48138"/>
                    <a:pt x="210435" y="33131"/>
                    <a:pt x="199391" y="53009"/>
                  </a:cubicBezTo>
                  <a:close/>
                </a:path>
              </a:pathLst>
            </a:custGeom>
            <a:solidFill>
              <a:schemeClr val="accent1"/>
            </a:solidFill>
            <a:ln cap="rnd" cmpd="sng" w="15875">
              <a:solidFill>
                <a:srgbClr val="02304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72" name="Google Shape;172;p3"/>
            <p:cNvSpPr/>
            <p:nvPr/>
          </p:nvSpPr>
          <p:spPr>
            <a:xfrm flipH="1">
              <a:off x="2312533" y="2431774"/>
              <a:ext cx="398118" cy="848139"/>
            </a:xfrm>
            <a:custGeom>
              <a:rect b="b" l="l" r="r" t="t"/>
              <a:pathLst>
                <a:path extrusionOk="0" h="848139" w="437930">
                  <a:moveTo>
                    <a:pt x="199391" y="53009"/>
                  </a:moveTo>
                  <a:cubicBezTo>
                    <a:pt x="188347" y="72887"/>
                    <a:pt x="185495" y="99098"/>
                    <a:pt x="172887" y="119270"/>
                  </a:cubicBezTo>
                  <a:cubicBezTo>
                    <a:pt x="162954" y="135163"/>
                    <a:pt x="144023" y="143776"/>
                    <a:pt x="133130" y="159026"/>
                  </a:cubicBezTo>
                  <a:cubicBezTo>
                    <a:pt x="121647" y="175101"/>
                    <a:pt x="115461" y="194365"/>
                    <a:pt x="106626" y="212035"/>
                  </a:cubicBezTo>
                  <a:cubicBezTo>
                    <a:pt x="102209" y="234122"/>
                    <a:pt x="101283" y="257206"/>
                    <a:pt x="93374" y="278296"/>
                  </a:cubicBezTo>
                  <a:cubicBezTo>
                    <a:pt x="87782" y="293209"/>
                    <a:pt x="75310" y="304546"/>
                    <a:pt x="66869" y="318052"/>
                  </a:cubicBezTo>
                  <a:cubicBezTo>
                    <a:pt x="53217" y="339894"/>
                    <a:pt x="40365" y="362226"/>
                    <a:pt x="27113" y="384313"/>
                  </a:cubicBezTo>
                  <a:cubicBezTo>
                    <a:pt x="17832" y="458560"/>
                    <a:pt x="-3903" y="617221"/>
                    <a:pt x="608" y="675861"/>
                  </a:cubicBezTo>
                  <a:cubicBezTo>
                    <a:pt x="13097" y="838220"/>
                    <a:pt x="-3634" y="820221"/>
                    <a:pt x="80121" y="848139"/>
                  </a:cubicBezTo>
                  <a:cubicBezTo>
                    <a:pt x="97791" y="821635"/>
                    <a:pt x="102371" y="776907"/>
                    <a:pt x="133130" y="768626"/>
                  </a:cubicBezTo>
                  <a:cubicBezTo>
                    <a:pt x="463953" y="679559"/>
                    <a:pt x="405251" y="871937"/>
                    <a:pt x="437930" y="675861"/>
                  </a:cubicBezTo>
                  <a:cubicBezTo>
                    <a:pt x="433513" y="543339"/>
                    <a:pt x="440171" y="409983"/>
                    <a:pt x="424678" y="278296"/>
                  </a:cubicBezTo>
                  <a:cubicBezTo>
                    <a:pt x="421739" y="253317"/>
                    <a:pt x="341922" y="186576"/>
                    <a:pt x="331913" y="172278"/>
                  </a:cubicBezTo>
                  <a:cubicBezTo>
                    <a:pt x="314920" y="148002"/>
                    <a:pt x="306205" y="118856"/>
                    <a:pt x="292156" y="92765"/>
                  </a:cubicBezTo>
                  <a:cubicBezTo>
                    <a:pt x="275271" y="61408"/>
                    <a:pt x="256817" y="30922"/>
                    <a:pt x="239148" y="0"/>
                  </a:cubicBezTo>
                  <a:cubicBezTo>
                    <a:pt x="223101" y="48138"/>
                    <a:pt x="210435" y="33131"/>
                    <a:pt x="199391" y="53009"/>
                  </a:cubicBezTo>
                  <a:close/>
                </a:path>
              </a:pathLst>
            </a:custGeom>
            <a:solidFill>
              <a:schemeClr val="accent1"/>
            </a:solidFill>
            <a:ln cap="rnd" cmpd="sng" w="15875">
              <a:solidFill>
                <a:srgbClr val="02304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73" name="Google Shape;173;p3"/>
            <p:cNvSpPr/>
            <p:nvPr/>
          </p:nvSpPr>
          <p:spPr>
            <a:xfrm>
              <a:off x="2093843" y="2279374"/>
              <a:ext cx="188461" cy="609600"/>
            </a:xfrm>
            <a:custGeom>
              <a:rect b="b" l="l" r="r" t="t"/>
              <a:pathLst>
                <a:path extrusionOk="0" h="609600" w="188461">
                  <a:moveTo>
                    <a:pt x="0" y="609600"/>
                  </a:moveTo>
                  <a:cubicBezTo>
                    <a:pt x="16872" y="581480"/>
                    <a:pt x="53585" y="524133"/>
                    <a:pt x="66261" y="490330"/>
                  </a:cubicBezTo>
                  <a:cubicBezTo>
                    <a:pt x="72656" y="473276"/>
                    <a:pt x="73118" y="454375"/>
                    <a:pt x="79513" y="437322"/>
                  </a:cubicBezTo>
                  <a:cubicBezTo>
                    <a:pt x="92186" y="403527"/>
                    <a:pt x="128907" y="346163"/>
                    <a:pt x="145774" y="318052"/>
                  </a:cubicBezTo>
                  <a:cubicBezTo>
                    <a:pt x="150191" y="300382"/>
                    <a:pt x="153266" y="282322"/>
                    <a:pt x="159026" y="265043"/>
                  </a:cubicBezTo>
                  <a:cubicBezTo>
                    <a:pt x="166549" y="242476"/>
                    <a:pt x="183164" y="222453"/>
                    <a:pt x="185531" y="198783"/>
                  </a:cubicBezTo>
                  <a:cubicBezTo>
                    <a:pt x="192124" y="132851"/>
                    <a:pt x="185531" y="66261"/>
                    <a:pt x="185531" y="0"/>
                  </a:cubicBezTo>
                </a:path>
              </a:pathLst>
            </a:cu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74" name="Google Shape;174;p3"/>
            <p:cNvSpPr/>
            <p:nvPr/>
          </p:nvSpPr>
          <p:spPr>
            <a:xfrm flipH="1">
              <a:off x="2302184" y="2299254"/>
              <a:ext cx="255487" cy="609600"/>
            </a:xfrm>
            <a:custGeom>
              <a:rect b="b" l="l" r="r" t="t"/>
              <a:pathLst>
                <a:path extrusionOk="0" h="609600" w="188461">
                  <a:moveTo>
                    <a:pt x="0" y="609600"/>
                  </a:moveTo>
                  <a:cubicBezTo>
                    <a:pt x="16872" y="581480"/>
                    <a:pt x="53585" y="524133"/>
                    <a:pt x="66261" y="490330"/>
                  </a:cubicBezTo>
                  <a:cubicBezTo>
                    <a:pt x="72656" y="473276"/>
                    <a:pt x="73118" y="454375"/>
                    <a:pt x="79513" y="437322"/>
                  </a:cubicBezTo>
                  <a:cubicBezTo>
                    <a:pt x="92186" y="403527"/>
                    <a:pt x="128907" y="346163"/>
                    <a:pt x="145774" y="318052"/>
                  </a:cubicBezTo>
                  <a:cubicBezTo>
                    <a:pt x="150191" y="300382"/>
                    <a:pt x="153266" y="282322"/>
                    <a:pt x="159026" y="265043"/>
                  </a:cubicBezTo>
                  <a:cubicBezTo>
                    <a:pt x="166549" y="242476"/>
                    <a:pt x="183164" y="222453"/>
                    <a:pt x="185531" y="198783"/>
                  </a:cubicBezTo>
                  <a:cubicBezTo>
                    <a:pt x="192124" y="132851"/>
                    <a:pt x="185531" y="66261"/>
                    <a:pt x="185531" y="0"/>
                  </a:cubicBezTo>
                </a:path>
              </a:pathLst>
            </a:cu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175" name="Google Shape;175;p3"/>
          <p:cNvGrpSpPr/>
          <p:nvPr/>
        </p:nvGrpSpPr>
        <p:grpSpPr>
          <a:xfrm>
            <a:off x="2682183" y="144908"/>
            <a:ext cx="3204095" cy="4680479"/>
            <a:chOff x="7764018" y="332656"/>
            <a:chExt cx="4248472" cy="6246961"/>
          </a:xfrm>
        </p:grpSpPr>
        <p:pic>
          <p:nvPicPr>
            <p:cNvPr id="176" name="Google Shape;176;p3"/>
            <p:cNvPicPr preferRelativeResize="0"/>
            <p:nvPr/>
          </p:nvPicPr>
          <p:blipFill rotWithShape="1">
            <a:blip r:embed="rId3">
              <a:alphaModFix/>
            </a:blip>
            <a:srcRect b="13249" l="13597" r="13090" t="5901"/>
            <a:stretch/>
          </p:blipFill>
          <p:spPr>
            <a:xfrm>
              <a:off x="7764018" y="332656"/>
              <a:ext cx="4248472" cy="62469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7" name="Google Shape;177;p3"/>
            <p:cNvSpPr/>
            <p:nvPr/>
          </p:nvSpPr>
          <p:spPr>
            <a:xfrm>
              <a:off x="9556345" y="3088871"/>
              <a:ext cx="728870" cy="159026"/>
            </a:xfrm>
            <a:custGeom>
              <a:rect b="b" l="l" r="r" t="t"/>
              <a:pathLst>
                <a:path extrusionOk="0" h="159026" w="728870">
                  <a:moveTo>
                    <a:pt x="0" y="145774"/>
                  </a:moveTo>
                  <a:cubicBezTo>
                    <a:pt x="22087" y="136939"/>
                    <a:pt x="46904" y="133096"/>
                    <a:pt x="66261" y="119269"/>
                  </a:cubicBezTo>
                  <a:cubicBezTo>
                    <a:pt x="79221" y="110012"/>
                    <a:pt x="78937" y="87415"/>
                    <a:pt x="92765" y="79513"/>
                  </a:cubicBezTo>
                  <a:cubicBezTo>
                    <a:pt x="212787" y="10929"/>
                    <a:pt x="231841" y="16102"/>
                    <a:pt x="344557" y="0"/>
                  </a:cubicBezTo>
                  <a:cubicBezTo>
                    <a:pt x="419653" y="4417"/>
                    <a:pt x="494927" y="6441"/>
                    <a:pt x="569844" y="13252"/>
                  </a:cubicBezTo>
                  <a:cubicBezTo>
                    <a:pt x="592276" y="15291"/>
                    <a:pt x="615014" y="18595"/>
                    <a:pt x="636104" y="26504"/>
                  </a:cubicBezTo>
                  <a:cubicBezTo>
                    <a:pt x="651017" y="32096"/>
                    <a:pt x="662609" y="44173"/>
                    <a:pt x="675861" y="53008"/>
                  </a:cubicBezTo>
                  <a:cubicBezTo>
                    <a:pt x="680278" y="70678"/>
                    <a:pt x="681938" y="89276"/>
                    <a:pt x="689113" y="106017"/>
                  </a:cubicBezTo>
                  <a:cubicBezTo>
                    <a:pt x="700353" y="132244"/>
                    <a:pt x="711701" y="141858"/>
                    <a:pt x="728870" y="159026"/>
                  </a:cubicBezTo>
                </a:path>
              </a:pathLst>
            </a:custGeom>
            <a:noFill/>
            <a:ln cap="flat" cmpd="sng" w="57150">
              <a:solidFill>
                <a:srgbClr val="FFFF00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78" name="Google Shape;178;p3"/>
            <p:cNvSpPr/>
            <p:nvPr/>
          </p:nvSpPr>
          <p:spPr>
            <a:xfrm>
              <a:off x="9491940" y="2463372"/>
              <a:ext cx="406498" cy="629477"/>
            </a:xfrm>
            <a:custGeom>
              <a:rect b="b" l="l" r="r" t="t"/>
              <a:pathLst>
                <a:path extrusionOk="0" h="848139" w="437930">
                  <a:moveTo>
                    <a:pt x="199391" y="53009"/>
                  </a:moveTo>
                  <a:cubicBezTo>
                    <a:pt x="188347" y="72887"/>
                    <a:pt x="185495" y="99098"/>
                    <a:pt x="172887" y="119270"/>
                  </a:cubicBezTo>
                  <a:cubicBezTo>
                    <a:pt x="162954" y="135163"/>
                    <a:pt x="144023" y="143776"/>
                    <a:pt x="133130" y="159026"/>
                  </a:cubicBezTo>
                  <a:cubicBezTo>
                    <a:pt x="121647" y="175101"/>
                    <a:pt x="115461" y="194365"/>
                    <a:pt x="106626" y="212035"/>
                  </a:cubicBezTo>
                  <a:cubicBezTo>
                    <a:pt x="102209" y="234122"/>
                    <a:pt x="101283" y="257206"/>
                    <a:pt x="93374" y="278296"/>
                  </a:cubicBezTo>
                  <a:cubicBezTo>
                    <a:pt x="87782" y="293209"/>
                    <a:pt x="75310" y="304546"/>
                    <a:pt x="66869" y="318052"/>
                  </a:cubicBezTo>
                  <a:cubicBezTo>
                    <a:pt x="53217" y="339894"/>
                    <a:pt x="40365" y="362226"/>
                    <a:pt x="27113" y="384313"/>
                  </a:cubicBezTo>
                  <a:cubicBezTo>
                    <a:pt x="17832" y="458560"/>
                    <a:pt x="-3903" y="617221"/>
                    <a:pt x="608" y="675861"/>
                  </a:cubicBezTo>
                  <a:cubicBezTo>
                    <a:pt x="13097" y="838220"/>
                    <a:pt x="-3634" y="820221"/>
                    <a:pt x="80121" y="848139"/>
                  </a:cubicBezTo>
                  <a:cubicBezTo>
                    <a:pt x="97791" y="821635"/>
                    <a:pt x="102371" y="776907"/>
                    <a:pt x="133130" y="768626"/>
                  </a:cubicBezTo>
                  <a:cubicBezTo>
                    <a:pt x="463953" y="679559"/>
                    <a:pt x="405251" y="871937"/>
                    <a:pt x="437930" y="675861"/>
                  </a:cubicBezTo>
                  <a:cubicBezTo>
                    <a:pt x="433513" y="543339"/>
                    <a:pt x="440171" y="409983"/>
                    <a:pt x="424678" y="278296"/>
                  </a:cubicBezTo>
                  <a:cubicBezTo>
                    <a:pt x="421739" y="253317"/>
                    <a:pt x="341922" y="186576"/>
                    <a:pt x="331913" y="172278"/>
                  </a:cubicBezTo>
                  <a:cubicBezTo>
                    <a:pt x="314920" y="148002"/>
                    <a:pt x="306205" y="118856"/>
                    <a:pt x="292156" y="92765"/>
                  </a:cubicBezTo>
                  <a:cubicBezTo>
                    <a:pt x="275271" y="61408"/>
                    <a:pt x="256817" y="30922"/>
                    <a:pt x="239148" y="0"/>
                  </a:cubicBezTo>
                  <a:cubicBezTo>
                    <a:pt x="223101" y="48138"/>
                    <a:pt x="210435" y="33131"/>
                    <a:pt x="199391" y="53009"/>
                  </a:cubicBezTo>
                  <a:close/>
                </a:path>
              </a:pathLst>
            </a:custGeom>
            <a:solidFill>
              <a:schemeClr val="accent1"/>
            </a:solidFill>
            <a:ln cap="rnd" cmpd="sng" w="15875">
              <a:solidFill>
                <a:srgbClr val="02304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79" name="Google Shape;179;p3"/>
            <p:cNvSpPr/>
            <p:nvPr/>
          </p:nvSpPr>
          <p:spPr>
            <a:xfrm flipH="1">
              <a:off x="9920809" y="2443495"/>
              <a:ext cx="398118" cy="655986"/>
            </a:xfrm>
            <a:custGeom>
              <a:rect b="b" l="l" r="r" t="t"/>
              <a:pathLst>
                <a:path extrusionOk="0" h="848139" w="437930">
                  <a:moveTo>
                    <a:pt x="199391" y="53009"/>
                  </a:moveTo>
                  <a:cubicBezTo>
                    <a:pt x="188347" y="72887"/>
                    <a:pt x="185495" y="99098"/>
                    <a:pt x="172887" y="119270"/>
                  </a:cubicBezTo>
                  <a:cubicBezTo>
                    <a:pt x="162954" y="135163"/>
                    <a:pt x="144023" y="143776"/>
                    <a:pt x="133130" y="159026"/>
                  </a:cubicBezTo>
                  <a:cubicBezTo>
                    <a:pt x="121647" y="175101"/>
                    <a:pt x="115461" y="194365"/>
                    <a:pt x="106626" y="212035"/>
                  </a:cubicBezTo>
                  <a:cubicBezTo>
                    <a:pt x="102209" y="234122"/>
                    <a:pt x="101283" y="257206"/>
                    <a:pt x="93374" y="278296"/>
                  </a:cubicBezTo>
                  <a:cubicBezTo>
                    <a:pt x="87782" y="293209"/>
                    <a:pt x="75310" y="304546"/>
                    <a:pt x="66869" y="318052"/>
                  </a:cubicBezTo>
                  <a:cubicBezTo>
                    <a:pt x="53217" y="339894"/>
                    <a:pt x="40365" y="362226"/>
                    <a:pt x="27113" y="384313"/>
                  </a:cubicBezTo>
                  <a:cubicBezTo>
                    <a:pt x="17832" y="458560"/>
                    <a:pt x="-3903" y="617221"/>
                    <a:pt x="608" y="675861"/>
                  </a:cubicBezTo>
                  <a:cubicBezTo>
                    <a:pt x="13097" y="838220"/>
                    <a:pt x="-3634" y="820221"/>
                    <a:pt x="80121" y="848139"/>
                  </a:cubicBezTo>
                  <a:cubicBezTo>
                    <a:pt x="97791" y="821635"/>
                    <a:pt x="102371" y="776907"/>
                    <a:pt x="133130" y="768626"/>
                  </a:cubicBezTo>
                  <a:cubicBezTo>
                    <a:pt x="463953" y="679559"/>
                    <a:pt x="405251" y="871937"/>
                    <a:pt x="437930" y="675861"/>
                  </a:cubicBezTo>
                  <a:cubicBezTo>
                    <a:pt x="433513" y="543339"/>
                    <a:pt x="440171" y="409983"/>
                    <a:pt x="424678" y="278296"/>
                  </a:cubicBezTo>
                  <a:cubicBezTo>
                    <a:pt x="421739" y="253317"/>
                    <a:pt x="341922" y="186576"/>
                    <a:pt x="331913" y="172278"/>
                  </a:cubicBezTo>
                  <a:cubicBezTo>
                    <a:pt x="314920" y="148002"/>
                    <a:pt x="306205" y="118856"/>
                    <a:pt x="292156" y="92765"/>
                  </a:cubicBezTo>
                  <a:cubicBezTo>
                    <a:pt x="275271" y="61408"/>
                    <a:pt x="256817" y="30922"/>
                    <a:pt x="239148" y="0"/>
                  </a:cubicBezTo>
                  <a:cubicBezTo>
                    <a:pt x="223101" y="48138"/>
                    <a:pt x="210435" y="33131"/>
                    <a:pt x="199391" y="53009"/>
                  </a:cubicBezTo>
                  <a:close/>
                </a:path>
              </a:pathLst>
            </a:custGeom>
            <a:solidFill>
              <a:schemeClr val="accent1"/>
            </a:solidFill>
            <a:ln cap="rnd" cmpd="sng" w="15875">
              <a:solidFill>
                <a:srgbClr val="02304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80" name="Google Shape;180;p3"/>
            <p:cNvSpPr/>
            <p:nvPr/>
          </p:nvSpPr>
          <p:spPr>
            <a:xfrm>
              <a:off x="9702119" y="2291094"/>
              <a:ext cx="188461" cy="609600"/>
            </a:xfrm>
            <a:custGeom>
              <a:rect b="b" l="l" r="r" t="t"/>
              <a:pathLst>
                <a:path extrusionOk="0" h="609600" w="188461">
                  <a:moveTo>
                    <a:pt x="0" y="609600"/>
                  </a:moveTo>
                  <a:cubicBezTo>
                    <a:pt x="16872" y="581480"/>
                    <a:pt x="53585" y="524133"/>
                    <a:pt x="66261" y="490330"/>
                  </a:cubicBezTo>
                  <a:cubicBezTo>
                    <a:pt x="72656" y="473276"/>
                    <a:pt x="73118" y="454375"/>
                    <a:pt x="79513" y="437322"/>
                  </a:cubicBezTo>
                  <a:cubicBezTo>
                    <a:pt x="92186" y="403527"/>
                    <a:pt x="128907" y="346163"/>
                    <a:pt x="145774" y="318052"/>
                  </a:cubicBezTo>
                  <a:cubicBezTo>
                    <a:pt x="150191" y="300382"/>
                    <a:pt x="153266" y="282322"/>
                    <a:pt x="159026" y="265043"/>
                  </a:cubicBezTo>
                  <a:cubicBezTo>
                    <a:pt x="166549" y="242476"/>
                    <a:pt x="183164" y="222453"/>
                    <a:pt x="185531" y="198783"/>
                  </a:cubicBezTo>
                  <a:cubicBezTo>
                    <a:pt x="192124" y="132851"/>
                    <a:pt x="185531" y="66261"/>
                    <a:pt x="185531" y="0"/>
                  </a:cubicBezTo>
                </a:path>
              </a:pathLst>
            </a:cu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81" name="Google Shape;181;p3"/>
            <p:cNvSpPr/>
            <p:nvPr/>
          </p:nvSpPr>
          <p:spPr>
            <a:xfrm flipH="1">
              <a:off x="9910460" y="2310974"/>
              <a:ext cx="255487" cy="609600"/>
            </a:xfrm>
            <a:custGeom>
              <a:rect b="b" l="l" r="r" t="t"/>
              <a:pathLst>
                <a:path extrusionOk="0" h="609600" w="188461">
                  <a:moveTo>
                    <a:pt x="0" y="609600"/>
                  </a:moveTo>
                  <a:cubicBezTo>
                    <a:pt x="16872" y="581480"/>
                    <a:pt x="53585" y="524133"/>
                    <a:pt x="66261" y="490330"/>
                  </a:cubicBezTo>
                  <a:cubicBezTo>
                    <a:pt x="72656" y="473276"/>
                    <a:pt x="73118" y="454375"/>
                    <a:pt x="79513" y="437322"/>
                  </a:cubicBezTo>
                  <a:cubicBezTo>
                    <a:pt x="92186" y="403527"/>
                    <a:pt x="128907" y="346163"/>
                    <a:pt x="145774" y="318052"/>
                  </a:cubicBezTo>
                  <a:cubicBezTo>
                    <a:pt x="150191" y="300382"/>
                    <a:pt x="153266" y="282322"/>
                    <a:pt x="159026" y="265043"/>
                  </a:cubicBezTo>
                  <a:cubicBezTo>
                    <a:pt x="166549" y="242476"/>
                    <a:pt x="183164" y="222453"/>
                    <a:pt x="185531" y="198783"/>
                  </a:cubicBezTo>
                  <a:cubicBezTo>
                    <a:pt x="192124" y="132851"/>
                    <a:pt x="185531" y="66261"/>
                    <a:pt x="185531" y="0"/>
                  </a:cubicBezTo>
                </a:path>
              </a:pathLst>
            </a:cu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182" name="Google Shape;182;p3"/>
          <p:cNvSpPr txBox="1"/>
          <p:nvPr/>
        </p:nvSpPr>
        <p:spPr>
          <a:xfrm>
            <a:off x="6259474" y="653806"/>
            <a:ext cx="5217623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Comparando as duas figuras lado a lado, você diria que (grife em amarelo a resposta certa em todas as questões):</a:t>
            </a:r>
            <a:endParaRPr/>
          </a:p>
        </p:txBody>
      </p:sp>
      <p:sp>
        <p:nvSpPr>
          <p:cNvPr id="183" name="Google Shape;183;p3"/>
          <p:cNvSpPr txBox="1"/>
          <p:nvPr/>
        </p:nvSpPr>
        <p:spPr>
          <a:xfrm>
            <a:off x="6358598" y="3175913"/>
            <a:ext cx="5390475" cy="1754326"/>
          </a:xfrm>
          <a:prstGeom prst="rect">
            <a:avLst/>
          </a:prstGeom>
          <a:solidFill>
            <a:srgbClr val="FBBFED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3- Quando ocorre a respiração, sabemos que há modificação do diâmetro ântero-posterior e também do diâmetro vertical. No entanto, na figura, podemos apenas observar a mudança do diâmetro: ântero-posterior/vertical.</a:t>
            </a:r>
            <a:endParaRPr/>
          </a:p>
        </p:txBody>
      </p:sp>
      <p:sp>
        <p:nvSpPr>
          <p:cNvPr id="184" name="Google Shape;184;p3"/>
          <p:cNvSpPr txBox="1"/>
          <p:nvPr/>
        </p:nvSpPr>
        <p:spPr>
          <a:xfrm>
            <a:off x="6315744" y="1853764"/>
            <a:ext cx="5433329" cy="369332"/>
          </a:xfrm>
          <a:prstGeom prst="rect">
            <a:avLst/>
          </a:prstGeom>
          <a:solidFill>
            <a:srgbClr val="FBBFED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1- A letra A representa a inspiração/expiração. </a:t>
            </a:r>
            <a:endParaRPr/>
          </a:p>
        </p:txBody>
      </p:sp>
      <p:sp>
        <p:nvSpPr>
          <p:cNvPr id="185" name="Google Shape;185;p3"/>
          <p:cNvSpPr txBox="1"/>
          <p:nvPr/>
        </p:nvSpPr>
        <p:spPr>
          <a:xfrm>
            <a:off x="6358598" y="2435593"/>
            <a:ext cx="5433329" cy="369332"/>
          </a:xfrm>
          <a:prstGeom prst="rect">
            <a:avLst/>
          </a:prstGeom>
          <a:solidFill>
            <a:srgbClr val="FBBFED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2- A letra B representa a inspiração/expiração.</a:t>
            </a:r>
            <a:endParaRPr/>
          </a:p>
        </p:txBody>
      </p:sp>
      <p:sp>
        <p:nvSpPr>
          <p:cNvPr id="186" name="Google Shape;186;p3"/>
          <p:cNvSpPr txBox="1"/>
          <p:nvPr/>
        </p:nvSpPr>
        <p:spPr>
          <a:xfrm>
            <a:off x="788248" y="4223326"/>
            <a:ext cx="610080" cy="523220"/>
          </a:xfrm>
          <a:prstGeom prst="rect">
            <a:avLst/>
          </a:prstGeom>
          <a:solidFill>
            <a:schemeClr val="accent2"/>
          </a:solidFill>
          <a:ln cap="rnd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</a:t>
            </a:r>
            <a:endParaRPr/>
          </a:p>
        </p:txBody>
      </p:sp>
      <p:sp>
        <p:nvSpPr>
          <p:cNvPr id="187" name="Google Shape;187;p3"/>
          <p:cNvSpPr txBox="1"/>
          <p:nvPr/>
        </p:nvSpPr>
        <p:spPr>
          <a:xfrm>
            <a:off x="3199406" y="4235844"/>
            <a:ext cx="610080" cy="523220"/>
          </a:xfrm>
          <a:prstGeom prst="rect">
            <a:avLst/>
          </a:prstGeom>
          <a:solidFill>
            <a:schemeClr val="accent2"/>
          </a:solidFill>
          <a:ln cap="rnd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</a:t>
            </a:r>
            <a:endParaRPr/>
          </a:p>
        </p:txBody>
      </p:sp>
      <p:sp>
        <p:nvSpPr>
          <p:cNvPr id="188" name="Google Shape;188;p3"/>
          <p:cNvSpPr txBox="1"/>
          <p:nvPr/>
        </p:nvSpPr>
        <p:spPr>
          <a:xfrm>
            <a:off x="788249" y="5308929"/>
            <a:ext cx="10688848" cy="1200329"/>
          </a:xfrm>
          <a:prstGeom prst="rect">
            <a:avLst/>
          </a:prstGeom>
          <a:solidFill>
            <a:srgbClr val="FBBFED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Complete as lacunas (grife em amarelo a resposta certa):</a:t>
            </a:r>
            <a:endParaRPr sz="1800">
              <a:solidFill>
                <a:srgbClr val="09304A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Na inspiração, o diafragma _____________(relaxa/contrai), o que ____________ (aumenta/diminui) o diâmetro _____________(vertical/ântero-posterior/ vertical e ântero-posterior) da caixa torácica.</a:t>
            </a:r>
            <a:endParaRPr/>
          </a:p>
        </p:txBody>
      </p:sp>
      <p:sp>
        <p:nvSpPr>
          <p:cNvPr id="189" name="Google Shape;189;p3"/>
          <p:cNvSpPr/>
          <p:nvPr/>
        </p:nvSpPr>
        <p:spPr>
          <a:xfrm>
            <a:off x="1124226" y="1726435"/>
            <a:ext cx="217345" cy="860412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rnd" cmpd="sng" w="15875">
            <a:solidFill>
              <a:srgbClr val="02304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90" name="Google Shape;190;p3"/>
          <p:cNvSpPr/>
          <p:nvPr/>
        </p:nvSpPr>
        <p:spPr>
          <a:xfrm rot="10800000">
            <a:off x="3597271" y="1741328"/>
            <a:ext cx="217345" cy="860412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rnd" cmpd="sng" w="15875">
            <a:solidFill>
              <a:srgbClr val="02304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" name="Google Shape;195;p4"/>
          <p:cNvGrpSpPr/>
          <p:nvPr/>
        </p:nvGrpSpPr>
        <p:grpSpPr>
          <a:xfrm rot="5400000">
            <a:off x="1433369" y="1480106"/>
            <a:ext cx="4338482" cy="4941167"/>
            <a:chOff x="-261538" y="1052735"/>
            <a:chExt cx="4338482" cy="4941167"/>
          </a:xfrm>
        </p:grpSpPr>
        <p:sp>
          <p:nvSpPr>
            <p:cNvPr id="196" name="Google Shape;196;p4"/>
            <p:cNvSpPr/>
            <p:nvPr/>
          </p:nvSpPr>
          <p:spPr>
            <a:xfrm rot="5400000">
              <a:off x="-562880" y="1354077"/>
              <a:ext cx="4941167" cy="4338482"/>
            </a:xfrm>
            <a:prstGeom prst="blockArc">
              <a:avLst>
                <a:gd fmla="val 10800000" name="adj1"/>
                <a:gd fmla="val 0" name="adj2"/>
                <a:gd fmla="val 25000" name="adj3"/>
              </a:avLst>
            </a:prstGeom>
            <a:solidFill>
              <a:srgbClr val="FF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Century Gothic"/>
                <a:buNone/>
              </a:pPr>
              <a:r>
                <a:t/>
              </a:r>
              <a:endPara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7" name="Google Shape;197;p4"/>
            <p:cNvSpPr/>
            <p:nvPr/>
          </p:nvSpPr>
          <p:spPr>
            <a:xfrm>
              <a:off x="395536" y="1052735"/>
              <a:ext cx="1512168" cy="1080121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Century Gothic"/>
                <a:buNone/>
              </a:pPr>
              <a:r>
                <a:t/>
              </a:r>
              <a:endPara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8" name="Google Shape;198;p4"/>
            <p:cNvSpPr/>
            <p:nvPr/>
          </p:nvSpPr>
          <p:spPr>
            <a:xfrm>
              <a:off x="395535" y="4913781"/>
              <a:ext cx="1512168" cy="1080121"/>
            </a:xfrm>
            <a:prstGeom prst="flowChartProcess">
              <a:avLst/>
            </a:prstGeom>
            <a:solidFill>
              <a:srgbClr val="FF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Century Gothic"/>
                <a:buNone/>
              </a:pPr>
              <a:r>
                <a:t/>
              </a:r>
              <a:endPara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99" name="Google Shape;199;p4"/>
          <p:cNvSpPr/>
          <p:nvPr/>
        </p:nvSpPr>
        <p:spPr>
          <a:xfrm>
            <a:off x="2527291" y="829794"/>
            <a:ext cx="2041173" cy="3882887"/>
          </a:xfrm>
          <a:custGeom>
            <a:rect b="b" l="l" r="r" t="t"/>
            <a:pathLst>
              <a:path extrusionOk="0" h="3882887" w="2041173">
                <a:moveTo>
                  <a:pt x="689113" y="0"/>
                </a:moveTo>
                <a:cubicBezTo>
                  <a:pt x="684696" y="79513"/>
                  <a:pt x="681535" y="159106"/>
                  <a:pt x="675861" y="238540"/>
                </a:cubicBezTo>
                <a:cubicBezTo>
                  <a:pt x="672698" y="282821"/>
                  <a:pt x="662609" y="326667"/>
                  <a:pt x="662609" y="371061"/>
                </a:cubicBezTo>
                <a:cubicBezTo>
                  <a:pt x="662609" y="1097403"/>
                  <a:pt x="650870" y="942780"/>
                  <a:pt x="689113" y="1325218"/>
                </a:cubicBezTo>
                <a:cubicBezTo>
                  <a:pt x="699394" y="1541115"/>
                  <a:pt x="725409" y="1807092"/>
                  <a:pt x="662609" y="2014331"/>
                </a:cubicBezTo>
                <a:cubicBezTo>
                  <a:pt x="653283" y="2045108"/>
                  <a:pt x="599581" y="2028590"/>
                  <a:pt x="569844" y="2040835"/>
                </a:cubicBezTo>
                <a:cubicBezTo>
                  <a:pt x="524176" y="2059639"/>
                  <a:pt x="483178" y="2088754"/>
                  <a:pt x="437322" y="2107096"/>
                </a:cubicBezTo>
                <a:lnTo>
                  <a:pt x="371061" y="2133600"/>
                </a:lnTo>
                <a:cubicBezTo>
                  <a:pt x="348974" y="2155687"/>
                  <a:pt x="327913" y="2178850"/>
                  <a:pt x="304800" y="2199861"/>
                </a:cubicBezTo>
                <a:cubicBezTo>
                  <a:pt x="279271" y="2223069"/>
                  <a:pt x="246322" y="2238776"/>
                  <a:pt x="225287" y="2266122"/>
                </a:cubicBezTo>
                <a:cubicBezTo>
                  <a:pt x="201197" y="2297439"/>
                  <a:pt x="192607" y="2338260"/>
                  <a:pt x="172279" y="2372140"/>
                </a:cubicBezTo>
                <a:cubicBezTo>
                  <a:pt x="144015" y="2419246"/>
                  <a:pt x="113279" y="2466630"/>
                  <a:pt x="92766" y="2517913"/>
                </a:cubicBezTo>
                <a:cubicBezTo>
                  <a:pt x="86002" y="2534824"/>
                  <a:pt x="85273" y="2553643"/>
                  <a:pt x="79513" y="2570922"/>
                </a:cubicBezTo>
                <a:cubicBezTo>
                  <a:pt x="71990" y="2593490"/>
                  <a:pt x="59844" y="2614398"/>
                  <a:pt x="53009" y="2637183"/>
                </a:cubicBezTo>
                <a:cubicBezTo>
                  <a:pt x="29478" y="2715620"/>
                  <a:pt x="46567" y="2729093"/>
                  <a:pt x="26505" y="2822713"/>
                </a:cubicBezTo>
                <a:cubicBezTo>
                  <a:pt x="21521" y="2845973"/>
                  <a:pt x="8835" y="2866887"/>
                  <a:pt x="0" y="2888974"/>
                </a:cubicBezTo>
                <a:cubicBezTo>
                  <a:pt x="4418" y="3025913"/>
                  <a:pt x="5207" y="3163018"/>
                  <a:pt x="13253" y="3299792"/>
                </a:cubicBezTo>
                <a:cubicBezTo>
                  <a:pt x="14073" y="3313737"/>
                  <a:pt x="24006" y="3325804"/>
                  <a:pt x="26505" y="3339548"/>
                </a:cubicBezTo>
                <a:cubicBezTo>
                  <a:pt x="32876" y="3374588"/>
                  <a:pt x="35050" y="3410264"/>
                  <a:pt x="39757" y="3445566"/>
                </a:cubicBezTo>
                <a:cubicBezTo>
                  <a:pt x="43885" y="3476528"/>
                  <a:pt x="41408" y="3509330"/>
                  <a:pt x="53009" y="3538331"/>
                </a:cubicBezTo>
                <a:cubicBezTo>
                  <a:pt x="59969" y="3555732"/>
                  <a:pt x="77972" y="3566581"/>
                  <a:pt x="92766" y="3578087"/>
                </a:cubicBezTo>
                <a:cubicBezTo>
                  <a:pt x="235416" y="3689036"/>
                  <a:pt x="121783" y="3580599"/>
                  <a:pt x="212035" y="3670853"/>
                </a:cubicBezTo>
                <a:cubicBezTo>
                  <a:pt x="216452" y="3684105"/>
                  <a:pt x="218100" y="3698631"/>
                  <a:pt x="225287" y="3710609"/>
                </a:cubicBezTo>
                <a:cubicBezTo>
                  <a:pt x="231715" y="3721323"/>
                  <a:pt x="241625" y="3729851"/>
                  <a:pt x="251792" y="3737113"/>
                </a:cubicBezTo>
                <a:cubicBezTo>
                  <a:pt x="340075" y="3800172"/>
                  <a:pt x="329938" y="3777950"/>
                  <a:pt x="463826" y="3790122"/>
                </a:cubicBezTo>
                <a:cubicBezTo>
                  <a:pt x="597730" y="3857074"/>
                  <a:pt x="486852" y="3812662"/>
                  <a:pt x="649357" y="3843131"/>
                </a:cubicBezTo>
                <a:cubicBezTo>
                  <a:pt x="930490" y="3895843"/>
                  <a:pt x="581798" y="3847938"/>
                  <a:pt x="861392" y="3882887"/>
                </a:cubicBezTo>
                <a:lnTo>
                  <a:pt x="1364974" y="3856383"/>
                </a:lnTo>
                <a:cubicBezTo>
                  <a:pt x="1402482" y="3853766"/>
                  <a:pt x="1495653" y="3825130"/>
                  <a:pt x="1524000" y="3816626"/>
                </a:cubicBezTo>
                <a:cubicBezTo>
                  <a:pt x="1537380" y="3812612"/>
                  <a:pt x="1550205" y="3806762"/>
                  <a:pt x="1563757" y="3803374"/>
                </a:cubicBezTo>
                <a:cubicBezTo>
                  <a:pt x="1603267" y="3793497"/>
                  <a:pt x="1643270" y="3785705"/>
                  <a:pt x="1683026" y="3776870"/>
                </a:cubicBezTo>
                <a:cubicBezTo>
                  <a:pt x="1709531" y="3750366"/>
                  <a:pt x="1740050" y="3727344"/>
                  <a:pt x="1762540" y="3697357"/>
                </a:cubicBezTo>
                <a:cubicBezTo>
                  <a:pt x="1775792" y="3679687"/>
                  <a:pt x="1787752" y="3660970"/>
                  <a:pt x="1802296" y="3644348"/>
                </a:cubicBezTo>
                <a:cubicBezTo>
                  <a:pt x="1818751" y="3625542"/>
                  <a:pt x="1839043" y="3610313"/>
                  <a:pt x="1855305" y="3591340"/>
                </a:cubicBezTo>
                <a:cubicBezTo>
                  <a:pt x="1865670" y="3579247"/>
                  <a:pt x="1872552" y="3564544"/>
                  <a:pt x="1881809" y="3551583"/>
                </a:cubicBezTo>
                <a:cubicBezTo>
                  <a:pt x="1918805" y="3499789"/>
                  <a:pt x="1931445" y="3492067"/>
                  <a:pt x="1961322" y="3432313"/>
                </a:cubicBezTo>
                <a:cubicBezTo>
                  <a:pt x="1967569" y="3419819"/>
                  <a:pt x="1970560" y="3405937"/>
                  <a:pt x="1974574" y="3392557"/>
                </a:cubicBezTo>
                <a:cubicBezTo>
                  <a:pt x="1983815" y="3361754"/>
                  <a:pt x="1992244" y="3330714"/>
                  <a:pt x="2001079" y="3299792"/>
                </a:cubicBezTo>
                <a:cubicBezTo>
                  <a:pt x="1996661" y="3264453"/>
                  <a:pt x="1987826" y="3229388"/>
                  <a:pt x="1987826" y="3193774"/>
                </a:cubicBezTo>
                <a:cubicBezTo>
                  <a:pt x="1987826" y="3175561"/>
                  <a:pt x="1998085" y="3158731"/>
                  <a:pt x="2001079" y="3140766"/>
                </a:cubicBezTo>
                <a:cubicBezTo>
                  <a:pt x="2032105" y="2954617"/>
                  <a:pt x="1997759" y="3101035"/>
                  <a:pt x="2027583" y="2981740"/>
                </a:cubicBezTo>
                <a:cubicBezTo>
                  <a:pt x="2044640" y="2811167"/>
                  <a:pt x="2046738" y="2868496"/>
                  <a:pt x="2027583" y="2676940"/>
                </a:cubicBezTo>
                <a:cubicBezTo>
                  <a:pt x="2019013" y="2591235"/>
                  <a:pt x="2019805" y="2589864"/>
                  <a:pt x="1987826" y="2517913"/>
                </a:cubicBezTo>
                <a:cubicBezTo>
                  <a:pt x="1979803" y="2499861"/>
                  <a:pt x="1972280" y="2481342"/>
                  <a:pt x="1961322" y="2464905"/>
                </a:cubicBezTo>
                <a:cubicBezTo>
                  <a:pt x="1954391" y="2454509"/>
                  <a:pt x="1943653" y="2447235"/>
                  <a:pt x="1934818" y="2438400"/>
                </a:cubicBezTo>
                <a:cubicBezTo>
                  <a:pt x="1925901" y="2402734"/>
                  <a:pt x="1919812" y="2362084"/>
                  <a:pt x="1895061" y="2332383"/>
                </a:cubicBezTo>
                <a:cubicBezTo>
                  <a:pt x="1884865" y="2320148"/>
                  <a:pt x="1868557" y="2314714"/>
                  <a:pt x="1855305" y="2305879"/>
                </a:cubicBezTo>
                <a:cubicBezTo>
                  <a:pt x="1846470" y="2288209"/>
                  <a:pt x="1840653" y="2268674"/>
                  <a:pt x="1828800" y="2252870"/>
                </a:cubicBezTo>
                <a:cubicBezTo>
                  <a:pt x="1771517" y="2176492"/>
                  <a:pt x="1792130" y="2221438"/>
                  <a:pt x="1736035" y="2173357"/>
                </a:cubicBezTo>
                <a:cubicBezTo>
                  <a:pt x="1717062" y="2157095"/>
                  <a:pt x="1701999" y="2136610"/>
                  <a:pt x="1683026" y="2120348"/>
                </a:cubicBezTo>
                <a:cubicBezTo>
                  <a:pt x="1670933" y="2109983"/>
                  <a:pt x="1654532" y="2105106"/>
                  <a:pt x="1643270" y="2093844"/>
                </a:cubicBezTo>
                <a:cubicBezTo>
                  <a:pt x="1627652" y="2078226"/>
                  <a:pt x="1620135" y="2055379"/>
                  <a:pt x="1603513" y="2040835"/>
                </a:cubicBezTo>
                <a:cubicBezTo>
                  <a:pt x="1584129" y="2023874"/>
                  <a:pt x="1559095" y="2014730"/>
                  <a:pt x="1537253" y="2001079"/>
                </a:cubicBezTo>
                <a:cubicBezTo>
                  <a:pt x="1523747" y="1992637"/>
                  <a:pt x="1510748" y="1983409"/>
                  <a:pt x="1497496" y="1974574"/>
                </a:cubicBezTo>
                <a:cubicBezTo>
                  <a:pt x="1462157" y="1978991"/>
                  <a:pt x="1426483" y="1981263"/>
                  <a:pt x="1391479" y="1987826"/>
                </a:cubicBezTo>
                <a:cubicBezTo>
                  <a:pt x="1355676" y="1994539"/>
                  <a:pt x="1285461" y="2014331"/>
                  <a:pt x="1285461" y="2014331"/>
                </a:cubicBezTo>
                <a:cubicBezTo>
                  <a:pt x="1258957" y="1983409"/>
                  <a:pt x="1227813" y="1955925"/>
                  <a:pt x="1205948" y="1921566"/>
                </a:cubicBezTo>
                <a:cubicBezTo>
                  <a:pt x="1196170" y="1906200"/>
                  <a:pt x="1194824" y="1886646"/>
                  <a:pt x="1192696" y="1868557"/>
                </a:cubicBezTo>
                <a:cubicBezTo>
                  <a:pt x="1185967" y="1811356"/>
                  <a:pt x="1189453" y="1752998"/>
                  <a:pt x="1179444" y="1696279"/>
                </a:cubicBezTo>
                <a:cubicBezTo>
                  <a:pt x="1176011" y="1676824"/>
                  <a:pt x="1161775" y="1660940"/>
                  <a:pt x="1152940" y="1643270"/>
                </a:cubicBezTo>
                <a:cubicBezTo>
                  <a:pt x="1134413" y="1291284"/>
                  <a:pt x="1133427" y="1406435"/>
                  <a:pt x="1152940" y="967409"/>
                </a:cubicBezTo>
                <a:cubicBezTo>
                  <a:pt x="1162197" y="759122"/>
                  <a:pt x="1161512" y="854787"/>
                  <a:pt x="1179444" y="702366"/>
                </a:cubicBezTo>
                <a:cubicBezTo>
                  <a:pt x="1184631" y="658276"/>
                  <a:pt x="1188279" y="614018"/>
                  <a:pt x="1192696" y="569844"/>
                </a:cubicBezTo>
                <a:lnTo>
                  <a:pt x="1139687" y="132522"/>
                </a:lnTo>
              </a:path>
            </a:pathLst>
          </a:custGeom>
          <a:noFill/>
          <a:ln cap="flat" cmpd="sng" w="571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entury Gothic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0" name="Google Shape;200;p4"/>
          <p:cNvSpPr txBox="1"/>
          <p:nvPr/>
        </p:nvSpPr>
        <p:spPr>
          <a:xfrm>
            <a:off x="2788210" y="3581649"/>
            <a:ext cx="576064" cy="461665"/>
          </a:xfrm>
          <a:prstGeom prst="rect">
            <a:avLst/>
          </a:prstGeom>
          <a:gradFill>
            <a:gsLst>
              <a:gs pos="0">
                <a:srgbClr val="2B5E8E"/>
              </a:gs>
              <a:gs pos="100000">
                <a:srgbClr val="032752"/>
              </a:gs>
            </a:gsLst>
            <a:lin ang="5400000" scaled="0"/>
          </a:gradFill>
          <a:ln>
            <a:noFill/>
          </a:ln>
          <a:effectLst>
            <a:outerShdw blurRad="50800" rotWithShape="0" dir="5400000" dist="381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O2</a:t>
            </a:r>
            <a:endParaRPr/>
          </a:p>
        </p:txBody>
      </p:sp>
      <p:sp>
        <p:nvSpPr>
          <p:cNvPr id="201" name="Google Shape;201;p4"/>
          <p:cNvSpPr txBox="1"/>
          <p:nvPr/>
        </p:nvSpPr>
        <p:spPr>
          <a:xfrm>
            <a:off x="3547877" y="3719857"/>
            <a:ext cx="815009" cy="461665"/>
          </a:xfrm>
          <a:prstGeom prst="rect">
            <a:avLst/>
          </a:prstGeom>
          <a:gradFill>
            <a:gsLst>
              <a:gs pos="0">
                <a:srgbClr val="EFB9BA"/>
              </a:gs>
              <a:gs pos="100000">
                <a:srgbClr val="EC5555"/>
              </a:gs>
            </a:gsLst>
            <a:lin ang="5400000" scaled="0"/>
          </a:gradFill>
          <a:ln cap="rnd" cmpd="sng" w="9525">
            <a:solidFill>
              <a:srgbClr val="D58888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CO2</a:t>
            </a:r>
            <a:endParaRPr/>
          </a:p>
        </p:txBody>
      </p:sp>
      <p:sp>
        <p:nvSpPr>
          <p:cNvPr id="202" name="Google Shape;202;p4"/>
          <p:cNvSpPr txBox="1"/>
          <p:nvPr/>
        </p:nvSpPr>
        <p:spPr>
          <a:xfrm>
            <a:off x="2714424" y="3020651"/>
            <a:ext cx="1808299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PO2= 100mmHg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PCO2= 40mmHg</a:t>
            </a:r>
            <a:endParaRPr/>
          </a:p>
        </p:txBody>
      </p:sp>
      <p:sp>
        <p:nvSpPr>
          <p:cNvPr id="203" name="Google Shape;203;p4"/>
          <p:cNvSpPr txBox="1"/>
          <p:nvPr/>
        </p:nvSpPr>
        <p:spPr>
          <a:xfrm>
            <a:off x="3495953" y="4979601"/>
            <a:ext cx="2159651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PO2= 40mmHg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PCO2= 46mmHg</a:t>
            </a:r>
            <a:endParaRPr/>
          </a:p>
        </p:txBody>
      </p:sp>
      <p:sp>
        <p:nvSpPr>
          <p:cNvPr id="204" name="Google Shape;204;p4"/>
          <p:cNvSpPr txBox="1"/>
          <p:nvPr/>
        </p:nvSpPr>
        <p:spPr>
          <a:xfrm>
            <a:off x="2140138" y="5093817"/>
            <a:ext cx="576064" cy="461665"/>
          </a:xfrm>
          <a:prstGeom prst="rect">
            <a:avLst/>
          </a:prstGeom>
          <a:gradFill>
            <a:gsLst>
              <a:gs pos="0">
                <a:srgbClr val="2B5E8E"/>
              </a:gs>
              <a:gs pos="100000">
                <a:srgbClr val="032752"/>
              </a:gs>
            </a:gsLst>
            <a:lin ang="5400000" scaled="0"/>
          </a:gradFill>
          <a:ln>
            <a:noFill/>
          </a:ln>
          <a:effectLst>
            <a:outerShdw blurRad="50800" rotWithShape="0" dir="5400000" dist="381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O2</a:t>
            </a:r>
            <a:endParaRPr/>
          </a:p>
        </p:txBody>
      </p:sp>
      <p:sp>
        <p:nvSpPr>
          <p:cNvPr id="205" name="Google Shape;205;p4"/>
          <p:cNvSpPr txBox="1"/>
          <p:nvPr/>
        </p:nvSpPr>
        <p:spPr>
          <a:xfrm>
            <a:off x="2899805" y="5232025"/>
            <a:ext cx="815009" cy="461665"/>
          </a:xfrm>
          <a:prstGeom prst="rect">
            <a:avLst/>
          </a:prstGeom>
          <a:gradFill>
            <a:gsLst>
              <a:gs pos="0">
                <a:srgbClr val="EFB9BA"/>
              </a:gs>
              <a:gs pos="100000">
                <a:srgbClr val="EC5555"/>
              </a:gs>
            </a:gsLst>
            <a:lin ang="5400000" scaled="0"/>
          </a:gradFill>
          <a:ln cap="rnd" cmpd="sng" w="9525">
            <a:solidFill>
              <a:srgbClr val="D58888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CO2</a:t>
            </a:r>
            <a:endParaRPr/>
          </a:p>
        </p:txBody>
      </p:sp>
      <p:sp>
        <p:nvSpPr>
          <p:cNvPr id="206" name="Google Shape;206;p4"/>
          <p:cNvSpPr txBox="1"/>
          <p:nvPr/>
        </p:nvSpPr>
        <p:spPr>
          <a:xfrm>
            <a:off x="3750007" y="1154473"/>
            <a:ext cx="176135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ALVÉOLO</a:t>
            </a:r>
            <a:endParaRPr/>
          </a:p>
        </p:txBody>
      </p:sp>
      <p:sp>
        <p:nvSpPr>
          <p:cNvPr id="207" name="Google Shape;207;p4"/>
          <p:cNvSpPr txBox="1"/>
          <p:nvPr/>
        </p:nvSpPr>
        <p:spPr>
          <a:xfrm>
            <a:off x="5039285" y="5430417"/>
            <a:ext cx="1802328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CAPILAR ALVEOLAR</a:t>
            </a:r>
            <a:endParaRPr/>
          </a:p>
        </p:txBody>
      </p:sp>
      <p:sp>
        <p:nvSpPr>
          <p:cNvPr id="208" name="Google Shape;208;p4"/>
          <p:cNvSpPr/>
          <p:nvPr/>
        </p:nvSpPr>
        <p:spPr>
          <a:xfrm>
            <a:off x="9174312" y="4298780"/>
            <a:ext cx="484632" cy="978408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entury Gothic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9" name="Google Shape;209;p4"/>
          <p:cNvSpPr/>
          <p:nvPr/>
        </p:nvSpPr>
        <p:spPr>
          <a:xfrm>
            <a:off x="8539562" y="4239286"/>
            <a:ext cx="484632" cy="978408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entury Gothic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0" name="Google Shape;210;p4"/>
          <p:cNvSpPr txBox="1"/>
          <p:nvPr/>
        </p:nvSpPr>
        <p:spPr>
          <a:xfrm>
            <a:off x="6905709" y="703938"/>
            <a:ext cx="4236970" cy="3108543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rgbClr val="00B05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Utilizando-se das flechas abaixo, indique na figura como ocorre o processo de hematose de acordo com as pressões e difusão dos gases!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5"/>
          <p:cNvSpPr txBox="1"/>
          <p:nvPr/>
        </p:nvSpPr>
        <p:spPr>
          <a:xfrm>
            <a:off x="459137" y="457200"/>
            <a:ext cx="2473468" cy="107721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Olhe o vídeo e responda:</a:t>
            </a:r>
            <a:endParaRPr/>
          </a:p>
        </p:txBody>
      </p:sp>
      <p:sp>
        <p:nvSpPr>
          <p:cNvPr id="216" name="Google Shape;216;p5"/>
          <p:cNvSpPr txBox="1"/>
          <p:nvPr/>
        </p:nvSpPr>
        <p:spPr>
          <a:xfrm>
            <a:off x="3202338" y="457200"/>
            <a:ext cx="8530525" cy="9541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Como ocorre a regulação da respiração? Marque a ordem correta de eventos (grife em amarelo):</a:t>
            </a:r>
            <a:endParaRPr sz="2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7" name="Google Shape;217;p5"/>
          <p:cNvSpPr txBox="1"/>
          <p:nvPr/>
        </p:nvSpPr>
        <p:spPr>
          <a:xfrm>
            <a:off x="3298670" y="1704312"/>
            <a:ext cx="8281794" cy="489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a) Receptores sensoriais enviam sinal para o centro respiratório e, a partir disto, este centro envia potencial de ação para os músculos respiratórios alterarem a respiração.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b) Neurônios eferentes enviam sinal para os músculos respiratórios alterarem a respiração e o centro respiratório nem participa destas ações.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c) Músculos respiratórios enviam sinal para o centro respiratório e, a partir disto, este centro envia potencial de ação para os receptores sensoriais alterarem a respiração.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d) Centro respiratório envia sinal para o receptor sensorial e, a partir disto, o receptor sensorial envia potencial de ação para os músculos respiratórios alterarem a respiração.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e) Nenhuma das alternativas.</a:t>
            </a:r>
            <a:endParaRPr/>
          </a:p>
        </p:txBody>
      </p:sp>
      <p:pic>
        <p:nvPicPr>
          <p:cNvPr id="218" name="Google Shape;218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5700" y="1641731"/>
            <a:ext cx="2760330" cy="50187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6"/>
          <p:cNvGrpSpPr/>
          <p:nvPr/>
        </p:nvGrpSpPr>
        <p:grpSpPr>
          <a:xfrm>
            <a:off x="9801784" y="2477198"/>
            <a:ext cx="2079902" cy="1097635"/>
            <a:chOff x="295" y="981"/>
            <a:chExt cx="1406" cy="713"/>
          </a:xfrm>
        </p:grpSpPr>
        <p:sp>
          <p:nvSpPr>
            <p:cNvPr id="224" name="Google Shape;224;p6"/>
            <p:cNvSpPr txBox="1"/>
            <p:nvPr/>
          </p:nvSpPr>
          <p:spPr>
            <a:xfrm>
              <a:off x="295" y="981"/>
              <a:ext cx="1405" cy="466"/>
            </a:xfrm>
            <a:prstGeom prst="rect">
              <a:avLst/>
            </a:prstGeom>
            <a:solidFill>
              <a:srgbClr val="FF99FF"/>
            </a:solidFill>
            <a:ln cap="flat" cmpd="sng" w="381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2000">
                  <a:solidFill>
                    <a:srgbClr val="09304A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Quimioceptores Periféricos</a:t>
              </a:r>
              <a:endParaRPr/>
            </a:p>
          </p:txBody>
        </p:sp>
        <p:sp>
          <p:nvSpPr>
            <p:cNvPr id="225" name="Google Shape;225;p6"/>
            <p:cNvSpPr txBox="1"/>
            <p:nvPr/>
          </p:nvSpPr>
          <p:spPr>
            <a:xfrm>
              <a:off x="295" y="1434"/>
              <a:ext cx="1406" cy="260"/>
            </a:xfrm>
            <a:prstGeom prst="rect">
              <a:avLst/>
            </a:prstGeom>
            <a:solidFill>
              <a:srgbClr val="FF99FF"/>
            </a:solidFill>
            <a:ln cap="flat" cmpd="sng" w="381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2000">
                  <a:solidFill>
                    <a:srgbClr val="09304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O2, H</a:t>
              </a:r>
              <a:r>
                <a:rPr b="1" baseline="30000" lang="pt-BR" sz="2000">
                  <a:solidFill>
                    <a:srgbClr val="09304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+</a:t>
              </a:r>
              <a:r>
                <a:rPr b="1" lang="pt-BR" sz="2000">
                  <a:solidFill>
                    <a:srgbClr val="09304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, CO2</a:t>
              </a:r>
              <a:endParaRPr/>
            </a:p>
          </p:txBody>
        </p:sp>
      </p:grpSp>
      <p:grpSp>
        <p:nvGrpSpPr>
          <p:cNvPr id="226" name="Google Shape;226;p6"/>
          <p:cNvGrpSpPr/>
          <p:nvPr/>
        </p:nvGrpSpPr>
        <p:grpSpPr>
          <a:xfrm>
            <a:off x="565961" y="3730802"/>
            <a:ext cx="2079902" cy="1128712"/>
            <a:chOff x="1837" y="985"/>
            <a:chExt cx="1361" cy="711"/>
          </a:xfrm>
        </p:grpSpPr>
        <p:sp>
          <p:nvSpPr>
            <p:cNvPr id="227" name="Google Shape;227;p6"/>
            <p:cNvSpPr txBox="1"/>
            <p:nvPr/>
          </p:nvSpPr>
          <p:spPr>
            <a:xfrm>
              <a:off x="1837" y="985"/>
              <a:ext cx="1361" cy="446"/>
            </a:xfrm>
            <a:prstGeom prst="rect">
              <a:avLst/>
            </a:prstGeom>
            <a:solidFill>
              <a:srgbClr val="00FFFF"/>
            </a:solidFill>
            <a:ln cap="flat" cmpd="sng" w="381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2000">
                  <a:solidFill>
                    <a:srgbClr val="09304A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Quimioceptores Centrais</a:t>
              </a:r>
              <a:endParaRPr/>
            </a:p>
          </p:txBody>
        </p:sp>
        <p:sp>
          <p:nvSpPr>
            <p:cNvPr id="228" name="Google Shape;228;p6"/>
            <p:cNvSpPr txBox="1"/>
            <p:nvPr/>
          </p:nvSpPr>
          <p:spPr>
            <a:xfrm>
              <a:off x="1837" y="1444"/>
              <a:ext cx="1361" cy="252"/>
            </a:xfrm>
            <a:prstGeom prst="rect">
              <a:avLst/>
            </a:prstGeom>
            <a:solidFill>
              <a:srgbClr val="00FFFF"/>
            </a:solidFill>
            <a:ln cap="flat" cmpd="sng" w="381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2000">
                  <a:solidFill>
                    <a:srgbClr val="09304A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H+</a:t>
              </a:r>
              <a:endParaRPr/>
            </a:p>
          </p:txBody>
        </p:sp>
      </p:grpSp>
      <p:sp>
        <p:nvSpPr>
          <p:cNvPr id="229" name="Google Shape;229;p6"/>
          <p:cNvSpPr txBox="1"/>
          <p:nvPr/>
        </p:nvSpPr>
        <p:spPr>
          <a:xfrm>
            <a:off x="3344553" y="3449686"/>
            <a:ext cx="2079902" cy="1044575"/>
          </a:xfrm>
          <a:prstGeom prst="rect">
            <a:avLst/>
          </a:prstGeom>
          <a:solidFill>
            <a:srgbClr val="FFFF00"/>
          </a:solidFill>
          <a:ln cap="flat" cmpd="sng" w="381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rgbClr val="09304A"/>
                </a:solidFill>
                <a:latin typeface="Comic Sans MS"/>
                <a:ea typeface="Comic Sans MS"/>
                <a:cs typeface="Comic Sans MS"/>
                <a:sym typeface="Comic Sans MS"/>
              </a:rPr>
              <a:t>Receptores Pulmonares de Estiramento</a:t>
            </a:r>
            <a:endParaRPr/>
          </a:p>
        </p:txBody>
      </p:sp>
      <p:sp>
        <p:nvSpPr>
          <p:cNvPr id="230" name="Google Shape;230;p6"/>
          <p:cNvSpPr txBox="1"/>
          <p:nvPr/>
        </p:nvSpPr>
        <p:spPr>
          <a:xfrm>
            <a:off x="5424455" y="1799264"/>
            <a:ext cx="2079902" cy="1044575"/>
          </a:xfrm>
          <a:prstGeom prst="rect">
            <a:avLst/>
          </a:prstGeom>
          <a:solidFill>
            <a:srgbClr val="FF0000"/>
          </a:solidFill>
          <a:ln cap="flat" cmpd="sng" w="381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rgbClr val="09304A"/>
                </a:solidFill>
                <a:latin typeface="Comic Sans MS"/>
                <a:ea typeface="Comic Sans MS"/>
                <a:cs typeface="Comic Sans MS"/>
                <a:sym typeface="Comic Sans MS"/>
              </a:rPr>
              <a:t>Receptores Musculares e Articulares</a:t>
            </a:r>
            <a:endParaRPr/>
          </a:p>
        </p:txBody>
      </p:sp>
      <p:sp>
        <p:nvSpPr>
          <p:cNvPr id="231" name="Google Shape;231;p6"/>
          <p:cNvSpPr txBox="1"/>
          <p:nvPr/>
        </p:nvSpPr>
        <p:spPr>
          <a:xfrm>
            <a:off x="8331155" y="1443664"/>
            <a:ext cx="2447925" cy="711200"/>
          </a:xfrm>
          <a:prstGeom prst="rect">
            <a:avLst/>
          </a:prstGeom>
          <a:solidFill>
            <a:schemeClr val="folHlink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CENTRO (Bulbar) INSPIRATÓRIO</a:t>
            </a:r>
            <a:endParaRPr/>
          </a:p>
        </p:txBody>
      </p:sp>
      <p:sp>
        <p:nvSpPr>
          <p:cNvPr id="232" name="Google Shape;232;p6"/>
          <p:cNvSpPr txBox="1"/>
          <p:nvPr/>
        </p:nvSpPr>
        <p:spPr>
          <a:xfrm>
            <a:off x="4317614" y="5021293"/>
            <a:ext cx="1944688" cy="711200"/>
          </a:xfrm>
          <a:prstGeom prst="rect">
            <a:avLst/>
          </a:prstGeom>
          <a:solidFill>
            <a:srgbClr val="FFC000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rgbClr val="09304A"/>
                </a:solidFill>
                <a:latin typeface="Comic Sans MS"/>
                <a:ea typeface="Comic Sans MS"/>
                <a:cs typeface="Comic Sans MS"/>
                <a:sym typeface="Comic Sans MS"/>
              </a:rPr>
              <a:t>CENTRO APNÊUSTICO</a:t>
            </a:r>
            <a:endParaRPr/>
          </a:p>
        </p:txBody>
      </p:sp>
      <p:sp>
        <p:nvSpPr>
          <p:cNvPr id="233" name="Google Shape;233;p6"/>
          <p:cNvSpPr txBox="1"/>
          <p:nvPr/>
        </p:nvSpPr>
        <p:spPr>
          <a:xfrm>
            <a:off x="622642" y="5557715"/>
            <a:ext cx="2376488" cy="711200"/>
          </a:xfrm>
          <a:prstGeom prst="rect">
            <a:avLst/>
          </a:prstGeom>
          <a:solidFill>
            <a:srgbClr val="CCFF33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rgbClr val="09304A"/>
                </a:solidFill>
                <a:latin typeface="Comic Sans MS"/>
                <a:ea typeface="Comic Sans MS"/>
                <a:cs typeface="Comic Sans MS"/>
                <a:sym typeface="Comic Sans MS"/>
              </a:rPr>
              <a:t>CENTRO PNEUMOTÁXICO</a:t>
            </a:r>
            <a:endParaRPr/>
          </a:p>
        </p:txBody>
      </p:sp>
      <p:sp>
        <p:nvSpPr>
          <p:cNvPr id="234" name="Google Shape;234;p6"/>
          <p:cNvSpPr txBox="1"/>
          <p:nvPr/>
        </p:nvSpPr>
        <p:spPr>
          <a:xfrm>
            <a:off x="7270690" y="5557715"/>
            <a:ext cx="4449864" cy="1015663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Legenda: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→</a:t>
            </a:r>
            <a:r>
              <a:rPr b="1" lang="pt-BR"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Aferência (neurônio sensorial)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chemeClr val="accent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→</a:t>
            </a:r>
            <a:r>
              <a:rPr lang="pt-BR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lang="pt-BR"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Eferência (neurônio motor)</a:t>
            </a:r>
            <a:endParaRPr/>
          </a:p>
        </p:txBody>
      </p:sp>
      <p:sp>
        <p:nvSpPr>
          <p:cNvPr id="235" name="Google Shape;235;p6"/>
          <p:cNvSpPr txBox="1"/>
          <p:nvPr/>
        </p:nvSpPr>
        <p:spPr>
          <a:xfrm>
            <a:off x="1189659" y="1880226"/>
            <a:ext cx="2912408" cy="549275"/>
          </a:xfrm>
          <a:prstGeom prst="rect">
            <a:avLst/>
          </a:prstGeom>
          <a:gradFill>
            <a:gsLst>
              <a:gs pos="0">
                <a:srgbClr val="62D2EF"/>
              </a:gs>
              <a:gs pos="10000">
                <a:srgbClr val="62D2EF"/>
              </a:gs>
              <a:gs pos="100000">
                <a:srgbClr val="05578D"/>
              </a:gs>
            </a:gsLst>
            <a:lin ang="6120000" scaled="0"/>
          </a:gradFill>
          <a:ln>
            <a:noFill/>
          </a:ln>
          <a:effectLst>
            <a:outerShdw rotWithShape="0" algn="ctr" dir="20006097" dist="56796">
              <a:schemeClr val="dk2">
                <a:alpha val="49803"/>
              </a:scheme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000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DIAFRAGMA</a:t>
            </a:r>
            <a:endParaRPr/>
          </a:p>
        </p:txBody>
      </p:sp>
      <p:cxnSp>
        <p:nvCxnSpPr>
          <p:cNvPr id="236" name="Google Shape;236;p6"/>
          <p:cNvCxnSpPr/>
          <p:nvPr/>
        </p:nvCxnSpPr>
        <p:spPr>
          <a:xfrm>
            <a:off x="9717831" y="3993365"/>
            <a:ext cx="0" cy="866149"/>
          </a:xfrm>
          <a:prstGeom prst="straightConnector1">
            <a:avLst/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7" name="Google Shape;237;p6"/>
          <p:cNvSpPr txBox="1"/>
          <p:nvPr/>
        </p:nvSpPr>
        <p:spPr>
          <a:xfrm>
            <a:off x="351693" y="94772"/>
            <a:ext cx="1157771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rgbClr val="09304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Agora que assististe meu vídeo fazendo exercício, responda qual ou quais receptores atuaram avisando meu centro respiratório que eu precisava aumentar a minha respiração, colocando flechas de aferência ou eferência (que podem ser repetidas) e montando a ordem correta de acontecimentos com as peças do quebra cabeça:</a:t>
            </a:r>
            <a:endParaRPr sz="2000">
              <a:solidFill>
                <a:srgbClr val="09304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8" name="Google Shape;238;p6"/>
          <p:cNvSpPr txBox="1"/>
          <p:nvPr/>
        </p:nvSpPr>
        <p:spPr>
          <a:xfrm>
            <a:off x="7360292" y="3848416"/>
            <a:ext cx="1740357" cy="707886"/>
          </a:xfrm>
          <a:prstGeom prst="rect">
            <a:avLst/>
          </a:prstGeom>
          <a:solidFill>
            <a:srgbClr val="7B0A61"/>
          </a:solidFill>
          <a:ln cap="flat" cmpd="sng" w="381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Receptores de irritação</a:t>
            </a:r>
            <a:endParaRPr/>
          </a:p>
        </p:txBody>
      </p:sp>
      <p:cxnSp>
        <p:nvCxnSpPr>
          <p:cNvPr id="239" name="Google Shape;239;p6"/>
          <p:cNvCxnSpPr/>
          <p:nvPr/>
        </p:nvCxnSpPr>
        <p:spPr>
          <a:xfrm>
            <a:off x="10040052" y="3942329"/>
            <a:ext cx="0" cy="917185"/>
          </a:xfrm>
          <a:prstGeom prst="straightConnector1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enderização 3D de ondas brancas empilhadas" id="244" name="Google Shape;244;g1f5284ee305_0_0"/>
          <p:cNvPicPr preferRelativeResize="0"/>
          <p:nvPr/>
        </p:nvPicPr>
        <p:blipFill rotWithShape="1">
          <a:blip r:embed="rId3">
            <a:alphaModFix/>
          </a:blip>
          <a:srcRect b="10110" l="0" r="0" t="16838"/>
          <a:stretch/>
        </p:blipFill>
        <p:spPr>
          <a:xfrm>
            <a:off x="20" y="10"/>
            <a:ext cx="12191980" cy="6857991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g1f5284ee305_0_0"/>
          <p:cNvSpPr txBox="1"/>
          <p:nvPr>
            <p:ph type="ctrTitle"/>
          </p:nvPr>
        </p:nvSpPr>
        <p:spPr>
          <a:xfrm>
            <a:off x="97581" y="147410"/>
            <a:ext cx="9627000" cy="113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800"/>
              <a:buFont typeface="Century Gothic"/>
              <a:buNone/>
            </a:pPr>
            <a:r>
              <a:rPr lang="pt-BR">
                <a:solidFill>
                  <a:srgbClr val="FF0000"/>
                </a:solidFill>
              </a:rPr>
              <a:t>Autoria:</a:t>
            </a:r>
            <a:endParaRPr/>
          </a:p>
        </p:txBody>
      </p:sp>
      <p:sp>
        <p:nvSpPr>
          <p:cNvPr id="246" name="Google Shape;246;g1f5284ee305_0_0"/>
          <p:cNvSpPr txBox="1"/>
          <p:nvPr>
            <p:ph idx="1" type="subTitle"/>
          </p:nvPr>
        </p:nvSpPr>
        <p:spPr>
          <a:xfrm>
            <a:off x="239681" y="1365125"/>
            <a:ext cx="9627000" cy="6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"/>
              <a:buNone/>
            </a:pPr>
            <a:r>
              <a:rPr lang="pt-BR" sz="2025">
                <a:latin typeface="Times New Roman"/>
                <a:ea typeface="Times New Roman"/>
                <a:cs typeface="Times New Roman"/>
                <a:sym typeface="Times New Roman"/>
              </a:rPr>
              <a:t>Elaborado por:</a:t>
            </a:r>
            <a:br>
              <a:rPr lang="pt-BR" sz="2025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pt-BR" sz="2025">
                <a:latin typeface="Times New Roman"/>
                <a:ea typeface="Times New Roman"/>
                <a:cs typeface="Times New Roman"/>
                <a:sym typeface="Times New Roman"/>
              </a:rPr>
              <a:t>Alex </a:t>
            </a:r>
            <a:r>
              <a:rPr lang="pt-BR" sz="2025">
                <a:latin typeface="Times New Roman"/>
                <a:ea typeface="Times New Roman"/>
                <a:cs typeface="Times New Roman"/>
                <a:sym typeface="Times New Roman"/>
              </a:rPr>
              <a:t>Guimarães</a:t>
            </a:r>
            <a:endParaRPr sz="2025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"/>
              <a:buNone/>
            </a:pPr>
            <a:r>
              <a:rPr lang="pt-BR" sz="2025">
                <a:latin typeface="Times New Roman"/>
                <a:ea typeface="Times New Roman"/>
                <a:cs typeface="Times New Roman"/>
                <a:sym typeface="Times New Roman"/>
              </a:rPr>
              <a:t>Eduardo Berna</a:t>
            </a:r>
            <a:endParaRPr sz="2025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"/>
              <a:buNone/>
            </a:pPr>
            <a:r>
              <a:t/>
            </a:r>
            <a:endParaRPr sz="2025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"/>
              <a:buNone/>
            </a:pPr>
            <a:r>
              <a:rPr lang="pt-BR" sz="2025">
                <a:latin typeface="Times New Roman"/>
                <a:ea typeface="Times New Roman"/>
                <a:cs typeface="Times New Roman"/>
                <a:sym typeface="Times New Roman"/>
              </a:rPr>
              <a:t>Sob </a:t>
            </a:r>
            <a:r>
              <a:rPr lang="pt-BR" sz="2025">
                <a:latin typeface="Times New Roman"/>
                <a:ea typeface="Times New Roman"/>
                <a:cs typeface="Times New Roman"/>
                <a:sym typeface="Times New Roman"/>
              </a:rPr>
              <a:t>orientação</a:t>
            </a:r>
            <a:r>
              <a:rPr lang="pt-BR" sz="2025">
                <a:latin typeface="Times New Roman"/>
                <a:ea typeface="Times New Roman"/>
                <a:cs typeface="Times New Roman"/>
                <a:sym typeface="Times New Roman"/>
              </a:rPr>
              <a:t> de:</a:t>
            </a:r>
            <a:br>
              <a:rPr lang="pt-BR" sz="2025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pt-BR" sz="2025">
                <a:latin typeface="Times New Roman"/>
                <a:ea typeface="Times New Roman"/>
                <a:cs typeface="Times New Roman"/>
                <a:sym typeface="Times New Roman"/>
              </a:rPr>
              <a:t>Dra. Lucila Gutierrez </a:t>
            </a:r>
            <a:endParaRPr sz="2025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"/>
              <a:buNone/>
            </a:pPr>
            <a:r>
              <a:rPr lang="pt-BR" sz="2025">
                <a:latin typeface="Times New Roman"/>
                <a:ea typeface="Times New Roman"/>
                <a:cs typeface="Times New Roman"/>
                <a:sym typeface="Times New Roman"/>
              </a:rPr>
              <a:t>Dra Marilene Porawski</a:t>
            </a:r>
            <a:endParaRPr sz="1800">
              <a:solidFill>
                <a:srgbClr val="202124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Mulher segurando livro&#10;&#10;Descrição gerada automaticamente" id="247" name="Google Shape;247;g1f5284ee305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35850" y="218150"/>
            <a:ext cx="4971850" cy="4175574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g1f5284ee305_0_0"/>
          <p:cNvSpPr txBox="1"/>
          <p:nvPr/>
        </p:nvSpPr>
        <p:spPr>
          <a:xfrm>
            <a:off x="2431250" y="5232100"/>
            <a:ext cx="8184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F486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atia">
  <a:themeElements>
    <a:clrScheme name="Fatia">
      <a:dk1>
        <a:srgbClr val="000000"/>
      </a:dk1>
      <a:lt1>
        <a:srgbClr val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2021-11-16T17:16:39Z</dcterms:created>
  <dc:creator>Lucila Ludmila Paula Gutierrez</dc:creator>
</cp:coreProperties>
</file>