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12192000"/>
  <p:notesSz cx="6858000" cy="9144000"/>
  <p:embeddedFontLst>
    <p:embeddedFont>
      <p:font typeface="Courgette"/>
      <p:regular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1" roundtripDataSignature="AMtx7mgyBs9PxCbNR6KdfEvd4D+Oyk4T2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customschemas.google.com/relationships/presentationmetadata" Target="metadata"/><Relationship Id="rId30" Type="http://schemas.openxmlformats.org/officeDocument/2006/relationships/font" Target="fonts/Courgette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4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4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4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3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3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4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4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4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4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4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4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4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4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4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4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4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073B4C"/>
            </a:gs>
            <a:gs pos="70000">
              <a:srgbClr val="1F3864"/>
            </a:gs>
            <a:gs pos="100000">
              <a:srgbClr val="2F5496"/>
            </a:gs>
          </a:gsLst>
          <a:lin ang="30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20" Type="http://schemas.openxmlformats.org/officeDocument/2006/relationships/slide" Target="/ppt/slides/slide20.xml"/><Relationship Id="rId11" Type="http://schemas.openxmlformats.org/officeDocument/2006/relationships/slide" Target="/ppt/slides/slide11.xml"/><Relationship Id="rId22" Type="http://schemas.openxmlformats.org/officeDocument/2006/relationships/slide" Target="/ppt/slides/slide22.xml"/><Relationship Id="rId10" Type="http://schemas.openxmlformats.org/officeDocument/2006/relationships/slide" Target="/ppt/slides/slide10.xml"/><Relationship Id="rId21" Type="http://schemas.openxmlformats.org/officeDocument/2006/relationships/slide" Target="/ppt/slides/slide21.xml"/><Relationship Id="rId13" Type="http://schemas.openxmlformats.org/officeDocument/2006/relationships/slide" Target="/ppt/slides/slide13.xml"/><Relationship Id="rId24" Type="http://schemas.openxmlformats.org/officeDocument/2006/relationships/slide" Target="/ppt/slides/slide24.xml"/><Relationship Id="rId12" Type="http://schemas.openxmlformats.org/officeDocument/2006/relationships/slide" Target="/ppt/slides/slide12.xml"/><Relationship Id="rId23" Type="http://schemas.openxmlformats.org/officeDocument/2006/relationships/slide" Target="/ppt/slides/slide23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slide" Target="/ppt/slides/slide4.xml"/><Relationship Id="rId9" Type="http://schemas.openxmlformats.org/officeDocument/2006/relationships/slide" Target="/ppt/slides/slide9.xml"/><Relationship Id="rId15" Type="http://schemas.openxmlformats.org/officeDocument/2006/relationships/slide" Target="/ppt/slides/slide15.xml"/><Relationship Id="rId14" Type="http://schemas.openxmlformats.org/officeDocument/2006/relationships/slide" Target="/ppt/slides/slide14.xml"/><Relationship Id="rId17" Type="http://schemas.openxmlformats.org/officeDocument/2006/relationships/slide" Target="/ppt/slides/slide17.xml"/><Relationship Id="rId16" Type="http://schemas.openxmlformats.org/officeDocument/2006/relationships/slide" Target="/ppt/slides/slide16.xml"/><Relationship Id="rId5" Type="http://schemas.openxmlformats.org/officeDocument/2006/relationships/slide" Target="/ppt/slides/slide5.xml"/><Relationship Id="rId19" Type="http://schemas.openxmlformats.org/officeDocument/2006/relationships/slide" Target="/ppt/slides/slide19.xml"/><Relationship Id="rId6" Type="http://schemas.openxmlformats.org/officeDocument/2006/relationships/slide" Target="/ppt/slides/slide6.xml"/><Relationship Id="rId18" Type="http://schemas.openxmlformats.org/officeDocument/2006/relationships/slide" Target="/ppt/slides/slide18.xml"/><Relationship Id="rId7" Type="http://schemas.openxmlformats.org/officeDocument/2006/relationships/slide" Target="/ppt/slides/slide7.xml"/><Relationship Id="rId8" Type="http://schemas.openxmlformats.org/officeDocument/2006/relationships/slide" Target="/ppt/slides/slide8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-605306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684679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-232021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1390921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-686000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4258611" y="1918128"/>
            <a:ext cx="6542468" cy="2215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3800" u="none" cap="none" strike="noStrike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BINGO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5632366" y="3805507"/>
            <a:ext cx="5095738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FFD166"/>
                </a:solidFill>
                <a:latin typeface="Arial"/>
                <a:ea typeface="Arial"/>
                <a:cs typeface="Arial"/>
                <a:sym typeface="Arial"/>
              </a:rPr>
              <a:t>Sistema</a:t>
            </a:r>
            <a:r>
              <a:rPr lang="pt-BR" sz="3200">
                <a:solidFill>
                  <a:srgbClr val="FFD1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4800">
                <a:solidFill>
                  <a:srgbClr val="FFD166"/>
                </a:solidFill>
                <a:latin typeface="Arial"/>
                <a:ea typeface="Arial"/>
                <a:cs typeface="Arial"/>
                <a:sym typeface="Arial"/>
              </a:rPr>
              <a:t>Endócrino</a:t>
            </a:r>
            <a:endParaRPr sz="3200">
              <a:solidFill>
                <a:srgbClr val="FFD1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/>
          <p:nvPr/>
        </p:nvSpPr>
        <p:spPr>
          <a:xfrm rot="10800000">
            <a:off x="10073710" y="3982110"/>
            <a:ext cx="654394" cy="654394"/>
          </a:xfrm>
          <a:prstGeom prst="halfFrame">
            <a:avLst>
              <a:gd fmla="val 15873" name="adj1"/>
              <a:gd fmla="val 16931" name="adj2"/>
            </a:avLst>
          </a:prstGeom>
          <a:solidFill>
            <a:schemeClr val="lt1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com preenchimento sólido"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88913" y="5309332"/>
            <a:ext cx="1424332" cy="1424332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pic>
        <p:nvPicPr>
          <p:cNvPr descr="Cérebro na cabeça estrutura de tópicos" id="93" name="Google Shape;93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67610" y="1302231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0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260" name="Google Shape;260;p10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61" name="Google Shape;261;p10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10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10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10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10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266" name="Google Shape;26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0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0"/>
          <p:cNvSpPr txBox="1"/>
          <p:nvPr/>
        </p:nvSpPr>
        <p:spPr>
          <a:xfrm>
            <a:off x="3494165" y="3393567"/>
            <a:ext cx="763793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Paratireoide</a:t>
            </a:r>
            <a:endParaRPr/>
          </a:p>
        </p:txBody>
      </p:sp>
      <p:sp>
        <p:nvSpPr>
          <p:cNvPr id="269" name="Google Shape;269;p10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07</a:t>
            </a:r>
            <a:endParaRPr/>
          </a:p>
        </p:txBody>
      </p:sp>
      <p:sp>
        <p:nvSpPr>
          <p:cNvPr id="270" name="Google Shape;270;p1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71" name="Google Shape;271;p10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1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277" name="Google Shape;277;p11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78" name="Google Shape;278;p11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11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11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11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11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283" name="Google Shape;28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11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11"/>
          <p:cNvSpPr txBox="1"/>
          <p:nvPr/>
        </p:nvSpPr>
        <p:spPr>
          <a:xfrm>
            <a:off x="3497428" y="2425959"/>
            <a:ext cx="7637930" cy="3416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54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Estimula os osteoclastos e inibe os osteoblastos, promovendo reabsorção óssea</a:t>
            </a:r>
            <a:endParaRPr/>
          </a:p>
        </p:txBody>
      </p:sp>
      <p:sp>
        <p:nvSpPr>
          <p:cNvPr id="286" name="Google Shape;286;p11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08</a:t>
            </a:r>
            <a:endParaRPr/>
          </a:p>
        </p:txBody>
      </p:sp>
      <p:sp>
        <p:nvSpPr>
          <p:cNvPr id="287" name="Google Shape;287;p1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88" name="Google Shape;288;p11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2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294" name="Google Shape;294;p12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95" name="Google Shape;295;p12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12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12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12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12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300" name="Google Shape;30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12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12"/>
          <p:cNvSpPr txBox="1"/>
          <p:nvPr/>
        </p:nvSpPr>
        <p:spPr>
          <a:xfrm>
            <a:off x="3494165" y="3393567"/>
            <a:ext cx="763793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Calcitocina</a:t>
            </a:r>
            <a:endParaRPr b="1" sz="8000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12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09</a:t>
            </a:r>
            <a:endParaRPr/>
          </a:p>
        </p:txBody>
      </p:sp>
      <p:sp>
        <p:nvSpPr>
          <p:cNvPr id="304" name="Google Shape;304;p1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05" name="Google Shape;305;p12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3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311" name="Google Shape;311;p13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12" name="Google Shape;312;p13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13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13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13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13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317" name="Google Shape;31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13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13"/>
          <p:cNvSpPr txBox="1"/>
          <p:nvPr/>
        </p:nvSpPr>
        <p:spPr>
          <a:xfrm>
            <a:off x="3494165" y="2979957"/>
            <a:ext cx="7637930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8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Aumenta a absorção intestinal de Ca</a:t>
            </a:r>
            <a:r>
              <a:rPr b="1" baseline="30000" lang="pt-BR" sz="48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+2  </a:t>
            </a:r>
            <a:r>
              <a:rPr b="1" lang="pt-BR" sz="48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 estimula a reabsorção óssea</a:t>
            </a:r>
            <a:endParaRPr/>
          </a:p>
        </p:txBody>
      </p:sp>
      <p:sp>
        <p:nvSpPr>
          <p:cNvPr id="320" name="Google Shape;320;p13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10</a:t>
            </a:r>
            <a:endParaRPr/>
          </a:p>
        </p:txBody>
      </p:sp>
      <p:sp>
        <p:nvSpPr>
          <p:cNvPr id="321" name="Google Shape;321;p1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22" name="Google Shape;322;p13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4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328" name="Google Shape;328;p14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29" name="Google Shape;329;p14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14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14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p14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p14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334" name="Google Shape;33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14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14"/>
          <p:cNvSpPr txBox="1"/>
          <p:nvPr/>
        </p:nvSpPr>
        <p:spPr>
          <a:xfrm>
            <a:off x="3494165" y="2856846"/>
            <a:ext cx="7637930" cy="2554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Hormônios Gonadotrópicos</a:t>
            </a:r>
            <a:endParaRPr/>
          </a:p>
        </p:txBody>
      </p:sp>
      <p:sp>
        <p:nvSpPr>
          <p:cNvPr id="337" name="Google Shape;337;p14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11</a:t>
            </a:r>
            <a:endParaRPr/>
          </a:p>
        </p:txBody>
      </p:sp>
      <p:sp>
        <p:nvSpPr>
          <p:cNvPr id="338" name="Google Shape;338;p1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39" name="Google Shape;339;p14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5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345" name="Google Shape;345;p15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46" name="Google Shape;346;p15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15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15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15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15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351" name="Google Shape;35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15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15"/>
          <p:cNvSpPr txBox="1"/>
          <p:nvPr/>
        </p:nvSpPr>
        <p:spPr>
          <a:xfrm>
            <a:off x="3494165" y="3393567"/>
            <a:ext cx="763793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Prolactina</a:t>
            </a:r>
            <a:endParaRPr/>
          </a:p>
        </p:txBody>
      </p:sp>
      <p:sp>
        <p:nvSpPr>
          <p:cNvPr id="354" name="Google Shape;354;p15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12</a:t>
            </a:r>
            <a:endParaRPr/>
          </a:p>
        </p:txBody>
      </p:sp>
      <p:sp>
        <p:nvSpPr>
          <p:cNvPr id="355" name="Google Shape;355;p1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56" name="Google Shape;356;p15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6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362" name="Google Shape;362;p16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63" name="Google Shape;363;p16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16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Google Shape;365;p16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p16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16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368" name="Google Shape;36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16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p16"/>
          <p:cNvSpPr txBox="1"/>
          <p:nvPr/>
        </p:nvSpPr>
        <p:spPr>
          <a:xfrm>
            <a:off x="3494165" y="3164623"/>
            <a:ext cx="7637930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6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Hormônio antidiurético e ocitocina</a:t>
            </a:r>
            <a:endParaRPr/>
          </a:p>
        </p:txBody>
      </p:sp>
      <p:sp>
        <p:nvSpPr>
          <p:cNvPr id="371" name="Google Shape;371;p16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13</a:t>
            </a:r>
            <a:endParaRPr/>
          </a:p>
        </p:txBody>
      </p:sp>
      <p:sp>
        <p:nvSpPr>
          <p:cNvPr id="372" name="Google Shape;372;p1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73" name="Google Shape;373;p16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7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379" name="Google Shape;379;p17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80" name="Google Shape;380;p17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17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17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17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17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385" name="Google Shape;38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17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17"/>
          <p:cNvSpPr txBox="1"/>
          <p:nvPr/>
        </p:nvSpPr>
        <p:spPr>
          <a:xfrm>
            <a:off x="3494165" y="3393567"/>
            <a:ext cx="763793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Vasopressina</a:t>
            </a:r>
            <a:endParaRPr/>
          </a:p>
        </p:txBody>
      </p:sp>
      <p:sp>
        <p:nvSpPr>
          <p:cNvPr id="388" name="Google Shape;388;p17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14</a:t>
            </a:r>
            <a:endParaRPr/>
          </a:p>
        </p:txBody>
      </p:sp>
      <p:sp>
        <p:nvSpPr>
          <p:cNvPr id="389" name="Google Shape;389;p1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90" name="Google Shape;390;p17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8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396" name="Google Shape;396;p18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97" name="Google Shape;397;p18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18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18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18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18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402" name="Google Shape;402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18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18"/>
          <p:cNvSpPr txBox="1"/>
          <p:nvPr/>
        </p:nvSpPr>
        <p:spPr>
          <a:xfrm>
            <a:off x="3494165" y="2800973"/>
            <a:ext cx="76380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6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Causa contrações no útero gravídico, ajuda no nascimento do bebê</a:t>
            </a:r>
            <a:endParaRPr/>
          </a:p>
        </p:txBody>
      </p:sp>
      <p:sp>
        <p:nvSpPr>
          <p:cNvPr id="405" name="Google Shape;405;p18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15</a:t>
            </a:r>
            <a:endParaRPr/>
          </a:p>
        </p:txBody>
      </p:sp>
      <p:sp>
        <p:nvSpPr>
          <p:cNvPr id="406" name="Google Shape;406;p1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07" name="Google Shape;407;p18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816725" y="5418300"/>
            <a:ext cx="1002925" cy="100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9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413" name="Google Shape;413;p19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14" name="Google Shape;414;p19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19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19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19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19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419" name="Google Shape;41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19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19"/>
          <p:cNvSpPr txBox="1"/>
          <p:nvPr/>
        </p:nvSpPr>
        <p:spPr>
          <a:xfrm>
            <a:off x="3494165" y="3393567"/>
            <a:ext cx="763793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Estrogênios</a:t>
            </a:r>
            <a:endParaRPr/>
          </a:p>
        </p:txBody>
      </p:sp>
      <p:sp>
        <p:nvSpPr>
          <p:cNvPr id="422" name="Google Shape;422;p19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16</a:t>
            </a:r>
            <a:endParaRPr/>
          </a:p>
        </p:txBody>
      </p:sp>
      <p:sp>
        <p:nvSpPr>
          <p:cNvPr id="423" name="Google Shape;423;p1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24" name="Google Shape;424;p19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2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1893403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Orientações</a:t>
            </a:r>
            <a:endParaRPr/>
          </a:p>
        </p:txBody>
      </p:sp>
      <p:pic>
        <p:nvPicPr>
          <p:cNvPr descr="Cérebro na cabeça com preenchimento sólido" id="105" name="Google Shape;10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88913" y="5309332"/>
            <a:ext cx="1424332" cy="1424332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pic>
        <p:nvPicPr>
          <p:cNvPr descr="Cérebro na cabeça estrutura de tópicos" id="106" name="Google Shape;10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" name="Google Shape;107;p2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8" name="Google Shape;108;p2"/>
          <p:cNvSpPr txBox="1"/>
          <p:nvPr/>
        </p:nvSpPr>
        <p:spPr>
          <a:xfrm>
            <a:off x="2149704" y="1504901"/>
            <a:ext cx="83598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01</a:t>
            </a:r>
            <a:endParaRPr/>
          </a:p>
        </p:txBody>
      </p:sp>
      <p:sp>
        <p:nvSpPr>
          <p:cNvPr id="109" name="Google Shape;109;p2"/>
          <p:cNvSpPr txBox="1"/>
          <p:nvPr/>
        </p:nvSpPr>
        <p:spPr>
          <a:xfrm>
            <a:off x="2985688" y="1741844"/>
            <a:ext cx="892404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Um grupo por vez escolherá um número no placar. </a:t>
            </a:r>
            <a:endParaRPr/>
          </a:p>
        </p:txBody>
      </p:sp>
      <p:sp>
        <p:nvSpPr>
          <p:cNvPr id="110" name="Google Shape;110;p2"/>
          <p:cNvSpPr txBox="1"/>
          <p:nvPr/>
        </p:nvSpPr>
        <p:spPr>
          <a:xfrm>
            <a:off x="1893403" y="2191288"/>
            <a:ext cx="83598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02</a:t>
            </a:r>
            <a:endParaRPr/>
          </a:p>
        </p:txBody>
      </p:sp>
      <p:sp>
        <p:nvSpPr>
          <p:cNvPr id="111" name="Google Shape;111;p2"/>
          <p:cNvSpPr txBox="1"/>
          <p:nvPr/>
        </p:nvSpPr>
        <p:spPr>
          <a:xfrm>
            <a:off x="2729387" y="2428231"/>
            <a:ext cx="8924043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Cada número apresenta uma dica com uma palavra ou um conceito relacionado a disciplina.</a:t>
            </a:r>
            <a:endParaRPr/>
          </a:p>
        </p:txBody>
      </p:sp>
      <p:sp>
        <p:nvSpPr>
          <p:cNvPr id="112" name="Google Shape;112;p2"/>
          <p:cNvSpPr txBox="1"/>
          <p:nvPr/>
        </p:nvSpPr>
        <p:spPr>
          <a:xfrm>
            <a:off x="1475411" y="3114618"/>
            <a:ext cx="83598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03</a:t>
            </a:r>
            <a:endParaRPr/>
          </a:p>
        </p:txBody>
      </p:sp>
      <p:sp>
        <p:nvSpPr>
          <p:cNvPr id="113" name="Google Shape;113;p2"/>
          <p:cNvSpPr txBox="1"/>
          <p:nvPr/>
        </p:nvSpPr>
        <p:spPr>
          <a:xfrm>
            <a:off x="1880321" y="5273146"/>
            <a:ext cx="835983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04</a:t>
            </a:r>
            <a:endParaRPr/>
          </a:p>
        </p:txBody>
      </p:sp>
      <p:sp>
        <p:nvSpPr>
          <p:cNvPr id="114" name="Google Shape;114;p2"/>
          <p:cNvSpPr txBox="1"/>
          <p:nvPr/>
        </p:nvSpPr>
        <p:spPr>
          <a:xfrm>
            <a:off x="2660302" y="5279803"/>
            <a:ext cx="7638295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Ao preencher a cartela um integrante deverá gritar “BINGOOO!”</a:t>
            </a:r>
            <a:endParaRPr/>
          </a:p>
        </p:txBody>
      </p:sp>
      <p:sp>
        <p:nvSpPr>
          <p:cNvPr id="115" name="Google Shape;115;p2"/>
          <p:cNvSpPr txBox="1"/>
          <p:nvPr/>
        </p:nvSpPr>
        <p:spPr>
          <a:xfrm rot="1072976">
            <a:off x="5753045" y="168681"/>
            <a:ext cx="7121091" cy="92333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073B4C"/>
                </a:solidFill>
                <a:latin typeface="Courgette"/>
                <a:ea typeface="Courgette"/>
                <a:cs typeface="Courgette"/>
                <a:sym typeface="Courgette"/>
              </a:rPr>
              <a:t>                  Bom Jogo!</a:t>
            </a:r>
            <a:endParaRPr/>
          </a:p>
        </p:txBody>
      </p:sp>
      <p:sp>
        <p:nvSpPr>
          <p:cNvPr id="116" name="Google Shape;116;p2"/>
          <p:cNvSpPr txBox="1"/>
          <p:nvPr/>
        </p:nvSpPr>
        <p:spPr>
          <a:xfrm>
            <a:off x="2311395" y="3419801"/>
            <a:ext cx="8924043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O grupo deverá então encontrar um palavra ou conceito que defina a dica apresentada e marcar na sua cartela a resposta correta. Como peça para marcar, temos carinhas que estão logo acima da tabela e são móveis.</a:t>
            </a:r>
            <a:endParaRPr/>
          </a:p>
        </p:txBody>
      </p:sp>
      <p:sp>
        <p:nvSpPr>
          <p:cNvPr id="117" name="Google Shape;117;p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20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430" name="Google Shape;430;p20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31" name="Google Shape;431;p20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20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3" name="Google Shape;433;p20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20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20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436" name="Google Shape;43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20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Google Shape;438;p20"/>
          <p:cNvSpPr txBox="1"/>
          <p:nvPr/>
        </p:nvSpPr>
        <p:spPr>
          <a:xfrm>
            <a:off x="3497428" y="2795467"/>
            <a:ext cx="7637930" cy="2585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54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Preparo Final do útero para a gestação e dos seios para a lactação</a:t>
            </a:r>
            <a:endParaRPr/>
          </a:p>
        </p:txBody>
      </p:sp>
      <p:sp>
        <p:nvSpPr>
          <p:cNvPr id="439" name="Google Shape;439;p20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17</a:t>
            </a:r>
            <a:endParaRPr/>
          </a:p>
        </p:txBody>
      </p:sp>
      <p:sp>
        <p:nvSpPr>
          <p:cNvPr id="440" name="Google Shape;440;p2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41" name="Google Shape;441;p20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1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447" name="Google Shape;447;p21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48" name="Google Shape;448;p21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9" name="Google Shape;449;p21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p21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Google Shape;451;p21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21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453" name="Google Shape;45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21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21"/>
          <p:cNvSpPr txBox="1"/>
          <p:nvPr/>
        </p:nvSpPr>
        <p:spPr>
          <a:xfrm>
            <a:off x="3387185" y="3393567"/>
            <a:ext cx="785189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Espermatogênese</a:t>
            </a:r>
            <a:endParaRPr/>
          </a:p>
        </p:txBody>
      </p:sp>
      <p:sp>
        <p:nvSpPr>
          <p:cNvPr id="456" name="Google Shape;456;p21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18</a:t>
            </a:r>
            <a:endParaRPr/>
          </a:p>
        </p:txBody>
      </p:sp>
      <p:sp>
        <p:nvSpPr>
          <p:cNvPr id="457" name="Google Shape;457;p2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58" name="Google Shape;458;p21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2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464" name="Google Shape;464;p22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65" name="Google Shape;465;p22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22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22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p22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p22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470" name="Google Shape;47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22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22"/>
          <p:cNvSpPr txBox="1"/>
          <p:nvPr/>
        </p:nvSpPr>
        <p:spPr>
          <a:xfrm>
            <a:off x="3390448" y="2591558"/>
            <a:ext cx="7851890" cy="37856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Hormônios Folículo Estimulantes</a:t>
            </a:r>
            <a:endParaRPr/>
          </a:p>
        </p:txBody>
      </p:sp>
      <p:sp>
        <p:nvSpPr>
          <p:cNvPr id="473" name="Google Shape;473;p22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19</a:t>
            </a:r>
            <a:endParaRPr/>
          </a:p>
        </p:txBody>
      </p:sp>
      <p:sp>
        <p:nvSpPr>
          <p:cNvPr id="474" name="Google Shape;474;p2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75" name="Google Shape;475;p22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3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481" name="Google Shape;481;p23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82" name="Google Shape;482;p23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p23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Google Shape;484;p23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p23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p23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487" name="Google Shape;487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23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p23"/>
          <p:cNvSpPr txBox="1"/>
          <p:nvPr/>
        </p:nvSpPr>
        <p:spPr>
          <a:xfrm>
            <a:off x="3387185" y="3393567"/>
            <a:ext cx="785189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Cripotriquidismo</a:t>
            </a:r>
            <a:endParaRPr b="1" sz="8000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p23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20</a:t>
            </a:r>
            <a:endParaRPr/>
          </a:p>
        </p:txBody>
      </p:sp>
      <p:sp>
        <p:nvSpPr>
          <p:cNvPr id="491" name="Google Shape;491;p2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92" name="Google Shape;492;p23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4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498" name="Google Shape;498;p24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99" name="Google Shape;499;p24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Google Shape;500;p24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p24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p24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p24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504" name="Google Shape;50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24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24"/>
          <p:cNvSpPr txBox="1"/>
          <p:nvPr/>
        </p:nvSpPr>
        <p:spPr>
          <a:xfrm>
            <a:off x="3390448" y="2531793"/>
            <a:ext cx="7851890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8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Secretam vários hormônios, tais como: testosterona, di-hidrotestosteronae androstenediona</a:t>
            </a:r>
            <a:endParaRPr/>
          </a:p>
        </p:txBody>
      </p:sp>
      <p:sp>
        <p:nvSpPr>
          <p:cNvPr id="507" name="Google Shape;507;p24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21</a:t>
            </a:r>
            <a:endParaRPr/>
          </a:p>
        </p:txBody>
      </p:sp>
      <p:sp>
        <p:nvSpPr>
          <p:cNvPr id="508" name="Google Shape;508;p2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09" name="Google Shape;509;p24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Orientações</a:t>
            </a:r>
            <a:endParaRPr/>
          </a:p>
        </p:txBody>
      </p:sp>
      <p:cxnSp>
        <p:nvCxnSpPr>
          <p:cNvPr id="123" name="Google Shape;123;p3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4" name="Google Shape;124;p3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3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3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129" name="Google Shape;12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3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3">
            <a:hlinkClick action="ppaction://hlinksldjump" r:id="rId4"/>
          </p:cNvPr>
          <p:cNvSpPr/>
          <p:nvPr/>
        </p:nvSpPr>
        <p:spPr>
          <a:xfrm>
            <a:off x="2692901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01</a:t>
            </a:r>
            <a:endParaRPr/>
          </a:p>
        </p:txBody>
      </p:sp>
      <p:sp>
        <p:nvSpPr>
          <p:cNvPr id="132" name="Google Shape;132;p3">
            <a:hlinkClick action="ppaction://hlinksldjump" r:id="rId5"/>
          </p:cNvPr>
          <p:cNvSpPr/>
          <p:nvPr/>
        </p:nvSpPr>
        <p:spPr>
          <a:xfrm>
            <a:off x="4000598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02</a:t>
            </a:r>
            <a:endParaRPr/>
          </a:p>
        </p:txBody>
      </p:sp>
      <p:sp>
        <p:nvSpPr>
          <p:cNvPr id="133" name="Google Shape;133;p3">
            <a:hlinkClick action="ppaction://hlinksldjump" r:id="rId6"/>
          </p:cNvPr>
          <p:cNvSpPr/>
          <p:nvPr/>
        </p:nvSpPr>
        <p:spPr>
          <a:xfrm>
            <a:off x="5308295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03</a:t>
            </a:r>
            <a:endParaRPr/>
          </a:p>
        </p:txBody>
      </p:sp>
      <p:sp>
        <p:nvSpPr>
          <p:cNvPr id="134" name="Google Shape;134;p3">
            <a:hlinkClick action="ppaction://hlinksldjump" r:id="rId7"/>
          </p:cNvPr>
          <p:cNvSpPr/>
          <p:nvPr/>
        </p:nvSpPr>
        <p:spPr>
          <a:xfrm>
            <a:off x="6615992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04</a:t>
            </a:r>
            <a:endParaRPr/>
          </a:p>
        </p:txBody>
      </p:sp>
      <p:sp>
        <p:nvSpPr>
          <p:cNvPr id="135" name="Google Shape;135;p3">
            <a:hlinkClick action="ppaction://hlinksldjump" r:id="rId8"/>
          </p:cNvPr>
          <p:cNvSpPr/>
          <p:nvPr/>
        </p:nvSpPr>
        <p:spPr>
          <a:xfrm>
            <a:off x="7923689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05</a:t>
            </a:r>
            <a:endParaRPr/>
          </a:p>
        </p:txBody>
      </p:sp>
      <p:sp>
        <p:nvSpPr>
          <p:cNvPr id="136" name="Google Shape;136;p3">
            <a:hlinkClick action="ppaction://hlinksldjump" r:id="rId9"/>
          </p:cNvPr>
          <p:cNvSpPr/>
          <p:nvPr/>
        </p:nvSpPr>
        <p:spPr>
          <a:xfrm>
            <a:off x="9231386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06</a:t>
            </a:r>
            <a:endParaRPr/>
          </a:p>
        </p:txBody>
      </p:sp>
      <p:sp>
        <p:nvSpPr>
          <p:cNvPr id="137" name="Google Shape;137;p3">
            <a:hlinkClick action="ppaction://hlinksldjump" r:id="rId10"/>
          </p:cNvPr>
          <p:cNvSpPr/>
          <p:nvPr/>
        </p:nvSpPr>
        <p:spPr>
          <a:xfrm>
            <a:off x="10553540" y="1785724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07</a:t>
            </a:r>
            <a:endParaRPr/>
          </a:p>
        </p:txBody>
      </p:sp>
      <p:sp>
        <p:nvSpPr>
          <p:cNvPr id="138" name="Google Shape;138;p3">
            <a:hlinkClick action="ppaction://hlinksldjump" r:id="rId11"/>
          </p:cNvPr>
          <p:cNvSpPr/>
          <p:nvPr/>
        </p:nvSpPr>
        <p:spPr>
          <a:xfrm>
            <a:off x="2681830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08</a:t>
            </a:r>
            <a:endParaRPr/>
          </a:p>
        </p:txBody>
      </p:sp>
      <p:sp>
        <p:nvSpPr>
          <p:cNvPr id="139" name="Google Shape;139;p3">
            <a:hlinkClick action="ppaction://hlinksldjump" r:id="rId12"/>
          </p:cNvPr>
          <p:cNvSpPr/>
          <p:nvPr/>
        </p:nvSpPr>
        <p:spPr>
          <a:xfrm>
            <a:off x="3989527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09</a:t>
            </a:r>
            <a:endParaRPr/>
          </a:p>
        </p:txBody>
      </p:sp>
      <p:sp>
        <p:nvSpPr>
          <p:cNvPr id="140" name="Google Shape;140;p3">
            <a:hlinkClick action="ppaction://hlinksldjump" r:id="rId13"/>
          </p:cNvPr>
          <p:cNvSpPr/>
          <p:nvPr/>
        </p:nvSpPr>
        <p:spPr>
          <a:xfrm>
            <a:off x="5297224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endParaRPr/>
          </a:p>
        </p:txBody>
      </p:sp>
      <p:sp>
        <p:nvSpPr>
          <p:cNvPr id="141" name="Google Shape;141;p3">
            <a:hlinkClick action="ppaction://hlinksldjump" r:id="rId14"/>
          </p:cNvPr>
          <p:cNvSpPr/>
          <p:nvPr/>
        </p:nvSpPr>
        <p:spPr>
          <a:xfrm>
            <a:off x="6604921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11</a:t>
            </a:r>
            <a:endParaRPr/>
          </a:p>
        </p:txBody>
      </p:sp>
      <p:sp>
        <p:nvSpPr>
          <p:cNvPr id="142" name="Google Shape;142;p3">
            <a:hlinkClick action="ppaction://hlinksldjump" r:id="rId15"/>
          </p:cNvPr>
          <p:cNvSpPr/>
          <p:nvPr/>
        </p:nvSpPr>
        <p:spPr>
          <a:xfrm>
            <a:off x="7912618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12</a:t>
            </a:r>
            <a:endParaRPr/>
          </a:p>
        </p:txBody>
      </p:sp>
      <p:sp>
        <p:nvSpPr>
          <p:cNvPr id="143" name="Google Shape;143;p3">
            <a:hlinkClick action="ppaction://hlinksldjump" r:id="rId16"/>
          </p:cNvPr>
          <p:cNvSpPr/>
          <p:nvPr/>
        </p:nvSpPr>
        <p:spPr>
          <a:xfrm>
            <a:off x="9220315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13</a:t>
            </a:r>
            <a:endParaRPr/>
          </a:p>
        </p:txBody>
      </p:sp>
      <p:sp>
        <p:nvSpPr>
          <p:cNvPr id="144" name="Google Shape;144;p3">
            <a:hlinkClick action="ppaction://hlinksldjump" r:id="rId17"/>
          </p:cNvPr>
          <p:cNvSpPr/>
          <p:nvPr/>
        </p:nvSpPr>
        <p:spPr>
          <a:xfrm>
            <a:off x="10542469" y="3455888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14</a:t>
            </a:r>
            <a:endParaRPr/>
          </a:p>
        </p:txBody>
      </p:sp>
      <p:sp>
        <p:nvSpPr>
          <p:cNvPr id="145" name="Google Shape;145;p3">
            <a:hlinkClick action="ppaction://hlinksldjump" r:id="rId18"/>
          </p:cNvPr>
          <p:cNvSpPr/>
          <p:nvPr/>
        </p:nvSpPr>
        <p:spPr>
          <a:xfrm>
            <a:off x="2692901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15</a:t>
            </a:r>
            <a:endParaRPr/>
          </a:p>
        </p:txBody>
      </p:sp>
      <p:sp>
        <p:nvSpPr>
          <p:cNvPr id="146" name="Google Shape;146;p3">
            <a:hlinkClick action="ppaction://hlinksldjump" r:id="rId19"/>
          </p:cNvPr>
          <p:cNvSpPr/>
          <p:nvPr/>
        </p:nvSpPr>
        <p:spPr>
          <a:xfrm>
            <a:off x="4000598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16</a:t>
            </a:r>
            <a:endParaRPr/>
          </a:p>
        </p:txBody>
      </p:sp>
      <p:sp>
        <p:nvSpPr>
          <p:cNvPr id="147" name="Google Shape;147;p3">
            <a:hlinkClick action="ppaction://hlinksldjump" r:id="rId20"/>
          </p:cNvPr>
          <p:cNvSpPr/>
          <p:nvPr/>
        </p:nvSpPr>
        <p:spPr>
          <a:xfrm>
            <a:off x="5308295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17</a:t>
            </a:r>
            <a:endParaRPr/>
          </a:p>
        </p:txBody>
      </p:sp>
      <p:sp>
        <p:nvSpPr>
          <p:cNvPr id="148" name="Google Shape;148;p3">
            <a:hlinkClick action="ppaction://hlinksldjump" r:id="rId21"/>
          </p:cNvPr>
          <p:cNvSpPr/>
          <p:nvPr/>
        </p:nvSpPr>
        <p:spPr>
          <a:xfrm>
            <a:off x="6615992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18</a:t>
            </a:r>
            <a:endParaRPr/>
          </a:p>
        </p:txBody>
      </p:sp>
      <p:sp>
        <p:nvSpPr>
          <p:cNvPr id="149" name="Google Shape;149;p3">
            <a:hlinkClick action="ppaction://hlinksldjump" r:id="rId22"/>
          </p:cNvPr>
          <p:cNvSpPr/>
          <p:nvPr/>
        </p:nvSpPr>
        <p:spPr>
          <a:xfrm>
            <a:off x="7923689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19</a:t>
            </a:r>
            <a:endParaRPr/>
          </a:p>
        </p:txBody>
      </p:sp>
      <p:sp>
        <p:nvSpPr>
          <p:cNvPr id="150" name="Google Shape;150;p3">
            <a:hlinkClick action="ppaction://hlinksldjump" r:id="rId23"/>
          </p:cNvPr>
          <p:cNvSpPr/>
          <p:nvPr/>
        </p:nvSpPr>
        <p:spPr>
          <a:xfrm>
            <a:off x="9231386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endParaRPr/>
          </a:p>
        </p:txBody>
      </p:sp>
      <p:sp>
        <p:nvSpPr>
          <p:cNvPr id="151" name="Google Shape;151;p3">
            <a:hlinkClick action="ppaction://hlinksldjump" r:id="rId24"/>
          </p:cNvPr>
          <p:cNvSpPr/>
          <p:nvPr/>
        </p:nvSpPr>
        <p:spPr>
          <a:xfrm>
            <a:off x="10553540" y="5078626"/>
            <a:ext cx="1224000" cy="1224000"/>
          </a:xfrm>
          <a:prstGeom prst="rect">
            <a:avLst/>
          </a:prstGeom>
          <a:solidFill>
            <a:srgbClr val="06D6A0"/>
          </a:solidFill>
          <a:ln>
            <a:noFill/>
          </a:ln>
          <a:effectLst>
            <a:outerShdw blurRad="107950" algn="ctr" dir="5400000" dist="12700">
              <a:srgbClr val="000000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800">
                <a:solidFill>
                  <a:srgbClr val="073B4C"/>
                </a:solidFill>
                <a:latin typeface="Calibri"/>
                <a:ea typeface="Calibri"/>
                <a:cs typeface="Calibri"/>
                <a:sym typeface="Calibri"/>
              </a:rPr>
              <a:t>21</a:t>
            </a:r>
            <a:endParaRPr/>
          </a:p>
        </p:txBody>
      </p:sp>
      <p:sp>
        <p:nvSpPr>
          <p:cNvPr id="152" name="Google Shape;152;p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158" name="Google Shape;158;p4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9" name="Google Shape;159;p4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4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4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4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4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164" name="Google Shape;16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4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4"/>
          <p:cNvSpPr txBox="1"/>
          <p:nvPr/>
        </p:nvSpPr>
        <p:spPr>
          <a:xfrm>
            <a:off x="3494165" y="2668316"/>
            <a:ext cx="7637930" cy="31700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Estimula a secreção de fatores do crescimento semelhantes à insulina a partir do fígado e outros tecidos (crescimento ósseo e tecidos moles)</a:t>
            </a:r>
            <a:endParaRPr/>
          </a:p>
        </p:txBody>
      </p:sp>
      <p:sp>
        <p:nvSpPr>
          <p:cNvPr id="167" name="Google Shape;167;p4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01</a:t>
            </a:r>
            <a:endParaRPr/>
          </a:p>
        </p:txBody>
      </p:sp>
      <p:sp>
        <p:nvSpPr>
          <p:cNvPr id="168" name="Google Shape;168;p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69" name="Google Shape;169;p4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175" name="Google Shape;175;p5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6" name="Google Shape;176;p5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5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5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5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5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181" name="Google Shape;18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5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5"/>
          <p:cNvSpPr txBox="1"/>
          <p:nvPr/>
        </p:nvSpPr>
        <p:spPr>
          <a:xfrm>
            <a:off x="3494165" y="3472399"/>
            <a:ext cx="763793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Hipófise</a:t>
            </a:r>
            <a:endParaRPr/>
          </a:p>
        </p:txBody>
      </p:sp>
      <p:sp>
        <p:nvSpPr>
          <p:cNvPr id="184" name="Google Shape;184;p5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02</a:t>
            </a:r>
            <a:endParaRPr/>
          </a:p>
        </p:txBody>
      </p:sp>
      <p:sp>
        <p:nvSpPr>
          <p:cNvPr id="185" name="Google Shape;185;p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6" name="Google Shape;186;p5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192" name="Google Shape;192;p6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3" name="Google Shape;193;p6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6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6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6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6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198" name="Google Shape;19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6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6"/>
          <p:cNvSpPr txBox="1"/>
          <p:nvPr/>
        </p:nvSpPr>
        <p:spPr>
          <a:xfrm>
            <a:off x="3494165" y="2733735"/>
            <a:ext cx="7637930" cy="2800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4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Secreta hormônios que são liberados na corrente sanguínea e irão estimular a função de diversas glândulas endócrinas</a:t>
            </a:r>
            <a:endParaRPr/>
          </a:p>
        </p:txBody>
      </p:sp>
      <p:sp>
        <p:nvSpPr>
          <p:cNvPr id="201" name="Google Shape;201;p6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03</a:t>
            </a:r>
            <a:endParaRPr/>
          </a:p>
        </p:txBody>
      </p:sp>
      <p:sp>
        <p:nvSpPr>
          <p:cNvPr id="202" name="Google Shape;202;p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03" name="Google Shape;203;p6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635825" y="5379303"/>
            <a:ext cx="1041925" cy="104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7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209" name="Google Shape;209;p7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0" name="Google Shape;210;p7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7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7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7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7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215" name="Google Shape;21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7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7"/>
          <p:cNvSpPr txBox="1"/>
          <p:nvPr/>
        </p:nvSpPr>
        <p:spPr>
          <a:xfrm>
            <a:off x="3494165" y="3178124"/>
            <a:ext cx="7637930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54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Promove a liberação do hormônio do crescimento</a:t>
            </a:r>
            <a:endParaRPr/>
          </a:p>
        </p:txBody>
      </p:sp>
      <p:sp>
        <p:nvSpPr>
          <p:cNvPr id="218" name="Google Shape;218;p7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04</a:t>
            </a:r>
            <a:endParaRPr/>
          </a:p>
        </p:txBody>
      </p:sp>
      <p:sp>
        <p:nvSpPr>
          <p:cNvPr id="219" name="Google Shape;219;p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20" name="Google Shape;220;p7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226" name="Google Shape;226;p8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7" name="Google Shape;227;p8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8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8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8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8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232" name="Google Shape;23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8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8"/>
          <p:cNvSpPr txBox="1"/>
          <p:nvPr/>
        </p:nvSpPr>
        <p:spPr>
          <a:xfrm>
            <a:off x="3494165" y="3472399"/>
            <a:ext cx="763793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Tireoide</a:t>
            </a:r>
            <a:endParaRPr/>
          </a:p>
        </p:txBody>
      </p:sp>
      <p:sp>
        <p:nvSpPr>
          <p:cNvPr id="235" name="Google Shape;235;p8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05</a:t>
            </a:r>
            <a:endParaRPr/>
          </a:p>
        </p:txBody>
      </p:sp>
      <p:sp>
        <p:nvSpPr>
          <p:cNvPr id="236" name="Google Shape;236;p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37" name="Google Shape;237;p8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49075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9"/>
          <p:cNvSpPr txBox="1"/>
          <p:nvPr/>
        </p:nvSpPr>
        <p:spPr>
          <a:xfrm>
            <a:off x="1873795" y="42112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PENSE...</a:t>
            </a:r>
            <a:endParaRPr/>
          </a:p>
        </p:txBody>
      </p:sp>
      <p:cxnSp>
        <p:nvCxnSpPr>
          <p:cNvPr id="243" name="Google Shape;243;p9"/>
          <p:cNvCxnSpPr/>
          <p:nvPr/>
        </p:nvCxnSpPr>
        <p:spPr>
          <a:xfrm flipH="1" rot="10800000">
            <a:off x="1503388" y="1128580"/>
            <a:ext cx="10742145" cy="7969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4" name="Google Shape;244;p9"/>
          <p:cNvSpPr/>
          <p:nvPr/>
        </p:nvSpPr>
        <p:spPr>
          <a:xfrm>
            <a:off x="-1983342" y="4134119"/>
            <a:ext cx="3245476" cy="3245476"/>
          </a:xfrm>
          <a:prstGeom prst="ellipse">
            <a:avLst/>
          </a:prstGeom>
          <a:solidFill>
            <a:schemeClr val="lt1">
              <a:alpha val="53725"/>
            </a:schemeClr>
          </a:solidFill>
          <a:ln cap="flat" cmpd="dbl" w="339725">
            <a:solidFill>
              <a:srgbClr val="073B4C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sx="101000" rotWithShape="0" algn="l" dist="203200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9"/>
          <p:cNvSpPr/>
          <p:nvPr/>
        </p:nvSpPr>
        <p:spPr>
          <a:xfrm>
            <a:off x="306643" y="92884"/>
            <a:ext cx="789906" cy="789906"/>
          </a:xfrm>
          <a:prstGeom prst="ellipse">
            <a:avLst/>
          </a:prstGeom>
          <a:solidFill>
            <a:schemeClr val="lt1">
              <a:alpha val="3921"/>
            </a:schemeClr>
          </a:solidFill>
          <a:ln cap="flat" cmpd="sng" w="69850">
            <a:solidFill>
              <a:srgbClr val="118AB2"/>
            </a:solidFill>
            <a:prstDash val="dash"/>
            <a:miter lim="800000"/>
            <a:headEnd len="sm" w="sm" type="none"/>
            <a:tailEnd len="sm" w="sm" type="none"/>
          </a:ln>
          <a:effectLst>
            <a:outerShdw blurRad="939800" sx="146000" rotWithShape="0" algn="ctr" sy="146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9"/>
          <p:cNvSpPr/>
          <p:nvPr/>
        </p:nvSpPr>
        <p:spPr>
          <a:xfrm>
            <a:off x="-1610057" y="175864"/>
            <a:ext cx="1609860" cy="1609860"/>
          </a:xfrm>
          <a:prstGeom prst="ellipse">
            <a:avLst/>
          </a:prstGeom>
          <a:solidFill>
            <a:schemeClr val="lt1">
              <a:alpha val="9803"/>
            </a:schemeClr>
          </a:solidFill>
          <a:ln cap="flat" cmpd="tri" w="434975">
            <a:solidFill>
              <a:srgbClr val="06D6A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419100" sx="109000" rotWithShape="0" algn="tl" dir="2700000" dist="38100" sy="109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9"/>
          <p:cNvSpPr/>
          <p:nvPr/>
        </p:nvSpPr>
        <p:spPr>
          <a:xfrm>
            <a:off x="12885" y="1074049"/>
            <a:ext cx="1867436" cy="1867436"/>
          </a:xfrm>
          <a:prstGeom prst="ellipse">
            <a:avLst/>
          </a:prstGeom>
          <a:solidFill>
            <a:schemeClr val="lt1">
              <a:alpha val="22745"/>
            </a:schemeClr>
          </a:solidFill>
          <a:ln cap="flat" cmpd="thinThick" w="292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003300" sx="146000" rotWithShape="0" algn="ctr" sy="146000">
              <a:schemeClr val="dk1">
                <a:alpha val="4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9"/>
          <p:cNvSpPr/>
          <p:nvPr/>
        </p:nvSpPr>
        <p:spPr>
          <a:xfrm>
            <a:off x="-2064036" y="1966566"/>
            <a:ext cx="2517818" cy="2517818"/>
          </a:xfrm>
          <a:prstGeom prst="ellipse">
            <a:avLst/>
          </a:prstGeom>
          <a:solidFill>
            <a:schemeClr val="lt1">
              <a:alpha val="26666"/>
            </a:schemeClr>
          </a:solidFill>
          <a:ln cap="flat" cmpd="thinThick" w="400050">
            <a:solidFill>
              <a:srgbClr val="EF476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7366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érebro na cabeça estrutura de tópicos" id="249" name="Google Shape;24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268" y="1344455"/>
            <a:ext cx="1328670" cy="132867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9"/>
          <p:cNvSpPr/>
          <p:nvPr/>
        </p:nvSpPr>
        <p:spPr>
          <a:xfrm>
            <a:off x="2530703" y="1535287"/>
            <a:ext cx="9360000" cy="5040000"/>
          </a:xfrm>
          <a:prstGeom prst="rect">
            <a:avLst/>
          </a:prstGeom>
          <a:solidFill>
            <a:srgbClr val="F2F2F2">
              <a:alpha val="33725"/>
            </a:srgbClr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9"/>
          <p:cNvSpPr txBox="1"/>
          <p:nvPr/>
        </p:nvSpPr>
        <p:spPr>
          <a:xfrm>
            <a:off x="3497428" y="2702958"/>
            <a:ext cx="7637930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600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Atuam sobre todas as células, aumentando o metabolismo basal</a:t>
            </a:r>
            <a:endParaRPr/>
          </a:p>
        </p:txBody>
      </p:sp>
      <p:sp>
        <p:nvSpPr>
          <p:cNvPr id="252" name="Google Shape;252;p9"/>
          <p:cNvSpPr txBox="1"/>
          <p:nvPr/>
        </p:nvSpPr>
        <p:spPr>
          <a:xfrm>
            <a:off x="2725442" y="1681305"/>
            <a:ext cx="1087867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400">
                <a:solidFill>
                  <a:srgbClr val="FFC000"/>
                </a:solidFill>
                <a:latin typeface="Aharoni"/>
                <a:ea typeface="Aharoni"/>
                <a:cs typeface="Aharoni"/>
                <a:sym typeface="Aharoni"/>
              </a:rPr>
              <a:t>06</a:t>
            </a:r>
            <a:endParaRPr/>
          </a:p>
        </p:txBody>
      </p:sp>
      <p:sp>
        <p:nvSpPr>
          <p:cNvPr id="253" name="Google Shape;253;p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54" name="Google Shape;254;p9">
            <a:hlinkClick action="ppaction://hlinksldjump"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75200" y="5092537"/>
            <a:ext cx="1328675" cy="13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2021-11-22T20:18:38Z</dcterms:created>
  <dc:creator>Alex Guimarães</dc:creator>
</cp:coreProperties>
</file>