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6" roundtripDataSignature="AMtx7micXfdiM/Y2v0gGmF9I6wmgFMFr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cc2434da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2cc2434da0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17" name="Google Shape;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2"/>
          <p:cNvSpPr/>
          <p:nvPr/>
        </p:nvSpPr>
        <p:spPr>
          <a:xfrm>
            <a:off x="-15875" y="0"/>
            <a:ext cx="11683810" cy="6588125"/>
          </a:xfrm>
          <a:custGeom>
            <a:rect b="b" l="l" r="r" t="t"/>
            <a:pathLst>
              <a:path extrusionOk="0" h="6588125" w="1168381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  <a:effectLst>
            <a:outerShdw blurRad="101600" rotWithShape="0" algn="tl" dir="4380000" dist="152400">
              <a:srgbClr val="000000">
                <a:alpha val="42745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2"/>
          <p:cNvSpPr/>
          <p:nvPr/>
        </p:nvSpPr>
        <p:spPr>
          <a:xfrm>
            <a:off x="0" y="4282257"/>
            <a:ext cx="11329257" cy="2028845"/>
          </a:xfrm>
          <a:custGeom>
            <a:rect b="b" l="l" r="r" t="t"/>
            <a:pathLst>
              <a:path extrusionOk="0" h="2028845" w="11329257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0" name="Google Shape;20;p22"/>
          <p:cNvSpPr/>
          <p:nvPr/>
        </p:nvSpPr>
        <p:spPr>
          <a:xfrm>
            <a:off x="0" y="0"/>
            <a:ext cx="8719579" cy="456877"/>
          </a:xfrm>
          <a:custGeom>
            <a:rect b="b" l="l" r="r" t="t"/>
            <a:pathLst>
              <a:path extrusionOk="0" h="456877" w="8719579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</p:sp>
      <p:sp>
        <p:nvSpPr>
          <p:cNvPr id="21" name="Google Shape;21;p22"/>
          <p:cNvSpPr/>
          <p:nvPr/>
        </p:nvSpPr>
        <p:spPr>
          <a:xfrm rot="-180000">
            <a:off x="-161800" y="293317"/>
            <a:ext cx="11367116" cy="5751804"/>
          </a:xfrm>
          <a:custGeom>
            <a:rect b="b" l="l" r="r" t="t"/>
            <a:pathLst>
              <a:path extrusionOk="0" h="5751804" w="11367116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cap="flat" cmpd="sng" w="825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2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Impact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2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None/>
              <a:defRPr sz="2800">
                <a:solidFill>
                  <a:srgbClr val="7F7F7F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/>
            </a:lvl9pPr>
          </a:lstStyle>
          <a:p/>
        </p:txBody>
      </p:sp>
      <p:sp>
        <p:nvSpPr>
          <p:cNvPr id="24" name="Google Shape;24;p22"/>
          <p:cNvSpPr txBox="1"/>
          <p:nvPr>
            <p:ph idx="10" type="dt"/>
          </p:nvPr>
        </p:nvSpPr>
        <p:spPr>
          <a:xfrm rot="-180000">
            <a:off x="4948541" y="4578463"/>
            <a:ext cx="6143653" cy="11631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400">
                <a:solidFill>
                  <a:srgbClr val="5C0607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1" type="ftr"/>
          </p:nvPr>
        </p:nvSpPr>
        <p:spPr>
          <a:xfrm rot="-180000">
            <a:off x="-5560" y="4883024"/>
            <a:ext cx="4047239" cy="11955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2"/>
          <p:cNvSpPr txBox="1"/>
          <p:nvPr>
            <p:ph idx="12" type="sldNum"/>
          </p:nvPr>
        </p:nvSpPr>
        <p:spPr>
          <a:xfrm rot="-180000">
            <a:off x="9851758" y="3832648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algn="ctr">
              <a:spcBef>
                <a:spcPts val="0"/>
              </a:spcBef>
              <a:buNone/>
              <a:defRPr b="0" i="0" sz="2400" u="none" cap="none" strike="noStrik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" name="Google Shape;27;p22"/>
          <p:cNvSpPr/>
          <p:nvPr/>
        </p:nvSpPr>
        <p:spPr>
          <a:xfrm rot="-180000">
            <a:off x="4221385" y="5111356"/>
            <a:ext cx="515386" cy="515386"/>
          </a:xfrm>
          <a:prstGeom prst="star5">
            <a:avLst>
              <a:gd fmla="val 26693" name="adj"/>
              <a:gd fmla="val 105146" name="hf"/>
              <a:gd fmla="val 110557" name="vf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to Panorâmica com Legenda">
  <p:cSld name="Foto Panorâmica com Legenda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1"/>
          <p:cNvSpPr txBox="1"/>
          <p:nvPr>
            <p:ph type="title"/>
          </p:nvPr>
        </p:nvSpPr>
        <p:spPr>
          <a:xfrm>
            <a:off x="685800" y="4106333"/>
            <a:ext cx="10394708" cy="58884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mpact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1"/>
          <p:cNvSpPr/>
          <p:nvPr>
            <p:ph idx="2" type="pic"/>
          </p:nvPr>
        </p:nvSpPr>
        <p:spPr>
          <a:xfrm>
            <a:off x="685801" y="685799"/>
            <a:ext cx="10392513" cy="319490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2" name="Google Shape;82;p31"/>
          <p:cNvSpPr txBox="1"/>
          <p:nvPr>
            <p:ph idx="1" type="body"/>
          </p:nvPr>
        </p:nvSpPr>
        <p:spPr>
          <a:xfrm>
            <a:off x="685780" y="4702923"/>
            <a:ext cx="10394728" cy="6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56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3" name="Google Shape;83;p3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3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Legenda">
  <p:cSld name="Título e Legenda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2"/>
          <p:cNvSpPr txBox="1"/>
          <p:nvPr>
            <p:ph type="title"/>
          </p:nvPr>
        </p:nvSpPr>
        <p:spPr>
          <a:xfrm>
            <a:off x="685801" y="685800"/>
            <a:ext cx="10396902" cy="3194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2"/>
          <p:cNvSpPr txBox="1"/>
          <p:nvPr>
            <p:ph idx="1" type="body"/>
          </p:nvPr>
        </p:nvSpPr>
        <p:spPr>
          <a:xfrm>
            <a:off x="685779" y="4106333"/>
            <a:ext cx="10394729" cy="12736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89" name="Google Shape;89;p32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32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2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ção com Legenda">
  <p:cSld name="Citação com Legenda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3"/>
          <p:cNvSpPr txBox="1"/>
          <p:nvPr>
            <p:ph type="title"/>
          </p:nvPr>
        </p:nvSpPr>
        <p:spPr>
          <a:xfrm>
            <a:off x="1121732" y="685800"/>
            <a:ext cx="9525020" cy="29167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3"/>
          <p:cNvSpPr txBox="1"/>
          <p:nvPr>
            <p:ph idx="1" type="body"/>
          </p:nvPr>
        </p:nvSpPr>
        <p:spPr>
          <a:xfrm>
            <a:off x="1550264" y="3610032"/>
            <a:ext cx="8667956" cy="377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95" name="Google Shape;95;p33"/>
          <p:cNvSpPr txBox="1"/>
          <p:nvPr>
            <p:ph idx="2" type="body"/>
          </p:nvPr>
        </p:nvSpPr>
        <p:spPr>
          <a:xfrm>
            <a:off x="685801" y="4106334"/>
            <a:ext cx="10396882" cy="12682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96" name="Google Shape;96;p3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9" name="Google Shape;99;p33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i="0" lang="pt-BR" sz="8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  <a:endParaRPr/>
          </a:p>
        </p:txBody>
      </p:sp>
      <p:sp>
        <p:nvSpPr>
          <p:cNvPr id="100" name="Google Shape;100;p3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Impact"/>
              <a:buNone/>
            </a:pPr>
            <a:r>
              <a:rPr b="0" i="0" lang="pt-BR" sz="8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rtão de Nome">
  <p:cSld name="Cartão de Nom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4"/>
          <p:cNvSpPr txBox="1"/>
          <p:nvPr>
            <p:ph type="title"/>
          </p:nvPr>
        </p:nvSpPr>
        <p:spPr>
          <a:xfrm>
            <a:off x="685800" y="1723854"/>
            <a:ext cx="10394707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Impact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4"/>
          <p:cNvSpPr txBox="1"/>
          <p:nvPr>
            <p:ph idx="1" type="body"/>
          </p:nvPr>
        </p:nvSpPr>
        <p:spPr>
          <a:xfrm>
            <a:off x="685800" y="4247468"/>
            <a:ext cx="10394707" cy="1140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104" name="Google Shape;104;p3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">
  <p:cSld name="3 Coluna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5"/>
          <p:cNvSpPr txBox="1"/>
          <p:nvPr>
            <p:ph type="title"/>
          </p:nvPr>
        </p:nvSpPr>
        <p:spPr>
          <a:xfrm>
            <a:off x="685802" y="685800"/>
            <a:ext cx="10394706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" type="body"/>
          </p:nvPr>
        </p:nvSpPr>
        <p:spPr>
          <a:xfrm>
            <a:off x="68580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0" name="Google Shape;110;p35"/>
          <p:cNvSpPr txBox="1"/>
          <p:nvPr>
            <p:ph idx="2" type="body"/>
          </p:nvPr>
        </p:nvSpPr>
        <p:spPr>
          <a:xfrm>
            <a:off x="685802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1" name="Google Shape;111;p35"/>
          <p:cNvSpPr txBox="1"/>
          <p:nvPr>
            <p:ph idx="3" type="body"/>
          </p:nvPr>
        </p:nvSpPr>
        <p:spPr>
          <a:xfrm>
            <a:off x="4234622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2" name="Google Shape;112;p35"/>
          <p:cNvSpPr txBox="1"/>
          <p:nvPr>
            <p:ph idx="4" type="body"/>
          </p:nvPr>
        </p:nvSpPr>
        <p:spPr>
          <a:xfrm>
            <a:off x="4234621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3" name="Google Shape;113;p35"/>
          <p:cNvSpPr txBox="1"/>
          <p:nvPr>
            <p:ph idx="5" type="body"/>
          </p:nvPr>
        </p:nvSpPr>
        <p:spPr>
          <a:xfrm>
            <a:off x="7770380" y="206339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14" name="Google Shape;114;p35"/>
          <p:cNvSpPr txBox="1"/>
          <p:nvPr>
            <p:ph idx="6" type="body"/>
          </p:nvPr>
        </p:nvSpPr>
        <p:spPr>
          <a:xfrm>
            <a:off x="7770380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15" name="Google Shape;115;p35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5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nas de Imagem">
  <p:cSld name="3 Colunas de Imagem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6"/>
          <p:cNvSpPr txBox="1"/>
          <p:nvPr>
            <p:ph idx="1" type="body"/>
          </p:nvPr>
        </p:nvSpPr>
        <p:spPr>
          <a:xfrm>
            <a:off x="69184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1" name="Google Shape;121;p36"/>
          <p:cNvSpPr/>
          <p:nvPr>
            <p:ph idx="2" type="pic"/>
          </p:nvPr>
        </p:nvSpPr>
        <p:spPr>
          <a:xfrm>
            <a:off x="685780" y="2063395"/>
            <a:ext cx="3310128" cy="1536725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2" name="Google Shape;122;p36"/>
          <p:cNvSpPr txBox="1"/>
          <p:nvPr>
            <p:ph idx="3" type="body"/>
          </p:nvPr>
        </p:nvSpPr>
        <p:spPr>
          <a:xfrm>
            <a:off x="691840" y="4389287"/>
            <a:ext cx="3310128" cy="985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3" name="Google Shape;123;p36"/>
          <p:cNvSpPr txBox="1"/>
          <p:nvPr>
            <p:ph idx="4" type="body"/>
          </p:nvPr>
        </p:nvSpPr>
        <p:spPr>
          <a:xfrm>
            <a:off x="423741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4" name="Google Shape;124;p36"/>
          <p:cNvSpPr/>
          <p:nvPr>
            <p:ph idx="5" type="pic"/>
          </p:nvPr>
        </p:nvSpPr>
        <p:spPr>
          <a:xfrm>
            <a:off x="4235999" y="2063395"/>
            <a:ext cx="3310128" cy="1535237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5" name="Google Shape;125;p36"/>
          <p:cNvSpPr txBox="1"/>
          <p:nvPr>
            <p:ph idx="6" type="body"/>
          </p:nvPr>
        </p:nvSpPr>
        <p:spPr>
          <a:xfrm>
            <a:off x="4235999" y="4389286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6" name="Google Shape;126;p36"/>
          <p:cNvSpPr txBox="1"/>
          <p:nvPr>
            <p:ph idx="7" type="body"/>
          </p:nvPr>
        </p:nvSpPr>
        <p:spPr>
          <a:xfrm>
            <a:off x="7768944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520"/>
              <a:buNone/>
              <a:defRPr b="0" sz="22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127" name="Google Shape;127;p36"/>
          <p:cNvSpPr/>
          <p:nvPr>
            <p:ph idx="8" type="pic"/>
          </p:nvPr>
        </p:nvSpPr>
        <p:spPr>
          <a:xfrm>
            <a:off x="7768819" y="2063394"/>
            <a:ext cx="3310128" cy="1537196"/>
          </a:xfrm>
          <a:prstGeom prst="roundRect">
            <a:avLst>
              <a:gd fmla="val 0" name="adj"/>
            </a:avLst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8" name="Google Shape;128;p36"/>
          <p:cNvSpPr txBox="1"/>
          <p:nvPr>
            <p:ph idx="9" type="body"/>
          </p:nvPr>
        </p:nvSpPr>
        <p:spPr>
          <a:xfrm>
            <a:off x="7768819" y="4389284"/>
            <a:ext cx="3310128" cy="9853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  <a:defRPr sz="1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900"/>
            </a:lvl9pPr>
          </a:lstStyle>
          <a:p/>
        </p:txBody>
      </p:sp>
      <p:sp>
        <p:nvSpPr>
          <p:cNvPr id="129" name="Google Shape;129;p3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7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7"/>
          <p:cNvSpPr txBox="1"/>
          <p:nvPr>
            <p:ph idx="1" type="body"/>
          </p:nvPr>
        </p:nvSpPr>
        <p:spPr>
          <a:xfrm rot="5400000">
            <a:off x="4227559" y="-1478362"/>
            <a:ext cx="3311190" cy="103947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35" name="Google Shape;135;p37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7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7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8"/>
          <p:cNvSpPr txBox="1"/>
          <p:nvPr>
            <p:ph type="title"/>
          </p:nvPr>
        </p:nvSpPr>
        <p:spPr>
          <a:xfrm rot="5400000">
            <a:off x="7603792" y="1897870"/>
            <a:ext cx="4688785" cy="22646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8"/>
          <p:cNvSpPr txBox="1"/>
          <p:nvPr>
            <p:ph idx="1" type="body"/>
          </p:nvPr>
        </p:nvSpPr>
        <p:spPr>
          <a:xfrm rot="5400000">
            <a:off x="2293623" y="-922023"/>
            <a:ext cx="4688785" cy="79044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141" name="Google Shape;141;p3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3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/>
          <p:nvPr>
            <p:ph type="title"/>
          </p:nvPr>
        </p:nvSpPr>
        <p:spPr>
          <a:xfrm>
            <a:off x="685801" y="685800"/>
            <a:ext cx="10394707" cy="3193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4"/>
          <p:cNvSpPr txBox="1"/>
          <p:nvPr>
            <p:ph idx="1" type="body"/>
          </p:nvPr>
        </p:nvSpPr>
        <p:spPr>
          <a:xfrm>
            <a:off x="685801" y="3742267"/>
            <a:ext cx="10394707" cy="1639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24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4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/>
          <p:nvPr>
            <p:ph type="title"/>
          </p:nvPr>
        </p:nvSpPr>
        <p:spPr>
          <a:xfrm>
            <a:off x="685801" y="685800"/>
            <a:ext cx="10396882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5"/>
          <p:cNvSpPr txBox="1"/>
          <p:nvPr>
            <p:ph idx="1" type="body"/>
          </p:nvPr>
        </p:nvSpPr>
        <p:spPr>
          <a:xfrm>
            <a:off x="685800" y="2063396"/>
            <a:ext cx="5088714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43" name="Google Shape;43;p25"/>
          <p:cNvSpPr txBox="1"/>
          <p:nvPr>
            <p:ph idx="2" type="body"/>
          </p:nvPr>
        </p:nvSpPr>
        <p:spPr>
          <a:xfrm>
            <a:off x="5993971" y="2063396"/>
            <a:ext cx="5086538" cy="3311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5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6"/>
          <p:cNvSpPr txBox="1"/>
          <p:nvPr>
            <p:ph type="title"/>
          </p:nvPr>
        </p:nvSpPr>
        <p:spPr>
          <a:xfrm>
            <a:off x="685801" y="685800"/>
            <a:ext cx="10394707" cy="11581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6"/>
          <p:cNvSpPr txBox="1"/>
          <p:nvPr>
            <p:ph idx="1" type="body"/>
          </p:nvPr>
        </p:nvSpPr>
        <p:spPr>
          <a:xfrm>
            <a:off x="918356" y="2063396"/>
            <a:ext cx="4856158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0" name="Google Shape;50;p26"/>
          <p:cNvSpPr txBox="1"/>
          <p:nvPr>
            <p:ph idx="2" type="body"/>
          </p:nvPr>
        </p:nvSpPr>
        <p:spPr>
          <a:xfrm>
            <a:off x="685802" y="2861733"/>
            <a:ext cx="5088712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1" name="Google Shape;51;p26"/>
          <p:cNvSpPr txBox="1"/>
          <p:nvPr>
            <p:ph idx="3" type="body"/>
          </p:nvPr>
        </p:nvSpPr>
        <p:spPr>
          <a:xfrm>
            <a:off x="6218191" y="2063396"/>
            <a:ext cx="4864491" cy="67999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160"/>
              <a:buNone/>
              <a:defRPr b="0" sz="26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32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560"/>
              <a:buNone/>
              <a:defRPr b="1" sz="1600"/>
            </a:lvl9pPr>
          </a:lstStyle>
          <a:p/>
        </p:txBody>
      </p:sp>
      <p:sp>
        <p:nvSpPr>
          <p:cNvPr id="52" name="Google Shape;52;p26"/>
          <p:cNvSpPr txBox="1"/>
          <p:nvPr>
            <p:ph idx="4" type="body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6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7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7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8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8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8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/>
          <p:nvPr>
            <p:ph type="title"/>
          </p:nvPr>
        </p:nvSpPr>
        <p:spPr>
          <a:xfrm>
            <a:off x="693643" y="685800"/>
            <a:ext cx="4126860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9"/>
          <p:cNvSpPr txBox="1"/>
          <p:nvPr>
            <p:ph idx="1" type="body"/>
          </p:nvPr>
        </p:nvSpPr>
        <p:spPr>
          <a:xfrm>
            <a:off x="5046132" y="685800"/>
            <a:ext cx="6034375" cy="46887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148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Char char="•"/>
              <a:defRPr/>
            </a:lvl1pPr>
            <a:lvl2pPr indent="-41148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2pPr>
            <a:lvl3pPr indent="-41148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3pPr>
            <a:lvl4pPr indent="-41148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4pPr>
            <a:lvl5pPr indent="-411479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5pPr>
            <a:lvl6pPr indent="-411479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6pPr>
            <a:lvl7pPr indent="-411479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7pPr>
            <a:lvl8pPr indent="-411479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8pPr>
            <a:lvl9pPr indent="-411479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880"/>
              <a:buChar char="•"/>
              <a:defRPr/>
            </a:lvl9pPr>
          </a:lstStyle>
          <a:p/>
        </p:txBody>
      </p:sp>
      <p:sp>
        <p:nvSpPr>
          <p:cNvPr id="68" name="Google Shape;68;p29"/>
          <p:cNvSpPr txBox="1"/>
          <p:nvPr>
            <p:ph idx="2" type="body"/>
          </p:nvPr>
        </p:nvSpPr>
        <p:spPr>
          <a:xfrm>
            <a:off x="693642" y="2709052"/>
            <a:ext cx="4126861" cy="2665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69" name="Google Shape;69;p29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9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/>
          <p:nvPr>
            <p:ph type="title"/>
          </p:nvPr>
        </p:nvSpPr>
        <p:spPr>
          <a:xfrm>
            <a:off x="685800" y="685800"/>
            <a:ext cx="6345302" cy="20232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Impact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0"/>
          <p:cNvSpPr/>
          <p:nvPr>
            <p:ph idx="2" type="pic"/>
          </p:nvPr>
        </p:nvSpPr>
        <p:spPr>
          <a:xfrm>
            <a:off x="7482362" y="0"/>
            <a:ext cx="3598146" cy="5071533"/>
          </a:xfrm>
          <a:prstGeom prst="rect">
            <a:avLst/>
          </a:prstGeom>
          <a:noFill/>
          <a:ln cap="flat" cmpd="thinThick" w="571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5" name="Google Shape;75;p30"/>
          <p:cNvSpPr txBox="1"/>
          <p:nvPr>
            <p:ph idx="1" type="body"/>
          </p:nvPr>
        </p:nvSpPr>
        <p:spPr>
          <a:xfrm>
            <a:off x="685801" y="2709052"/>
            <a:ext cx="6345301" cy="2362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8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92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000"/>
            </a:lvl9pPr>
          </a:lstStyle>
          <a:p/>
        </p:txBody>
      </p:sp>
      <p:sp>
        <p:nvSpPr>
          <p:cNvPr id="76" name="Google Shape;76;p30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png"/><Relationship Id="rId2" Type="http://schemas.openxmlformats.org/officeDocument/2006/relationships/image" Target="../media/image4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rickwork-HD-R1a.jpg" id="6" name="Google Shape;6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21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>
          <p:nvSpPr>
            <p:cNvPr id="8" name="Google Shape;8;p21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blipFill rotWithShape="1">
              <a:blip r:embed="rId1">
                <a:alphaModFix/>
              </a:blip>
              <a:stretch>
                <a:fillRect b="0" l="0" r="0" t="0"/>
              </a:stretch>
            </a:blipFill>
            <a:ln>
              <a:noFill/>
            </a:ln>
            <a:effectLst>
              <a:outerShdw blurRad="98425" rotWithShape="0" algn="tl" dir="4380000" dist="76200">
                <a:srgbClr val="000000">
                  <a:alpha val="6784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21"/>
            <p:cNvSpPr/>
            <p:nvPr/>
          </p:nvSpPr>
          <p:spPr>
            <a:xfrm>
              <a:off x="-25397" y="0"/>
              <a:ext cx="11773291" cy="6419514"/>
            </a:xfrm>
            <a:custGeom>
              <a:rect b="b" l="l" r="r" t="t"/>
              <a:pathLst>
                <a:path extrusionOk="0" h="6419514" w="11773291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noFill/>
            <a:ln cap="flat" cmpd="sng" w="8255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sp>
        <p:sp>
          <p:nvSpPr>
            <p:cNvPr id="10" name="Google Shape;10;p21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4000">
                  <a:schemeClr val="accent1"/>
                </a:gs>
                <a:gs pos="100000">
                  <a:srgbClr val="5C0607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" name="Google Shape;11;p21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  <a:defRPr b="0" i="0" sz="5400" u="none" cap="none" strike="noStrik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1"/>
          <p:cNvSpPr txBox="1"/>
          <p:nvPr>
            <p:ph idx="1" type="body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-41148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-39116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-370839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-370839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-370839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-370839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-37084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-37084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0" type="dt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1" type="ftr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/>
        </p:txBody>
      </p:sp>
      <p:sp>
        <p:nvSpPr>
          <p:cNvPr id="15" name="Google Shape;15;p21"/>
          <p:cNvSpPr txBox="1"/>
          <p:nvPr>
            <p:ph idx="12" type="sldNum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3200" u="none" cap="none" strike="noStrik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/Relationships>
</file>

<file path=ppt/slides/_rels/slide15.xml.rels><?xml version="1.0" encoding="UTF-8" standalone="yes"?><Relationships xmlns="http://schemas.openxmlformats.org/package/2006/relationships"><Relationship Id="rId20" Type="http://schemas.openxmlformats.org/officeDocument/2006/relationships/image" Target="../media/image34.jpg"/><Relationship Id="rId11" Type="http://schemas.openxmlformats.org/officeDocument/2006/relationships/image" Target="../media/image15.jpg"/><Relationship Id="rId22" Type="http://schemas.openxmlformats.org/officeDocument/2006/relationships/image" Target="../media/image31.jpg"/><Relationship Id="rId10" Type="http://schemas.openxmlformats.org/officeDocument/2006/relationships/image" Target="../media/image10.jpg"/><Relationship Id="rId21" Type="http://schemas.openxmlformats.org/officeDocument/2006/relationships/image" Target="../media/image28.jpg"/><Relationship Id="rId13" Type="http://schemas.openxmlformats.org/officeDocument/2006/relationships/image" Target="../media/image23.jpg"/><Relationship Id="rId1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Relationship Id="rId4" Type="http://schemas.openxmlformats.org/officeDocument/2006/relationships/image" Target="../media/image19.jpg"/><Relationship Id="rId9" Type="http://schemas.openxmlformats.org/officeDocument/2006/relationships/image" Target="../media/image11.jpg"/><Relationship Id="rId15" Type="http://schemas.openxmlformats.org/officeDocument/2006/relationships/image" Target="../media/image13.jpg"/><Relationship Id="rId14" Type="http://schemas.openxmlformats.org/officeDocument/2006/relationships/image" Target="../media/image14.jpg"/><Relationship Id="rId17" Type="http://schemas.openxmlformats.org/officeDocument/2006/relationships/image" Target="../media/image12.jpg"/><Relationship Id="rId16" Type="http://schemas.openxmlformats.org/officeDocument/2006/relationships/image" Target="../media/image16.jpg"/><Relationship Id="rId5" Type="http://schemas.openxmlformats.org/officeDocument/2006/relationships/image" Target="../media/image20.jpg"/><Relationship Id="rId19" Type="http://schemas.openxmlformats.org/officeDocument/2006/relationships/image" Target="../media/image9.jpg"/><Relationship Id="rId6" Type="http://schemas.openxmlformats.org/officeDocument/2006/relationships/image" Target="../media/image17.jpg"/><Relationship Id="rId18" Type="http://schemas.openxmlformats.org/officeDocument/2006/relationships/image" Target="../media/image8.jpg"/><Relationship Id="rId7" Type="http://schemas.openxmlformats.org/officeDocument/2006/relationships/image" Target="../media/image7.jpg"/><Relationship Id="rId8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jpg"/></Relationships>
</file>

<file path=ppt/slides/_rels/slide5.xml.rels><?xml version="1.0" encoding="UTF-8" standalone="yes"?><Relationships xmlns="http://schemas.openxmlformats.org/package/2006/relationships"><Relationship Id="rId20" Type="http://schemas.openxmlformats.org/officeDocument/2006/relationships/image" Target="../media/image34.jpg"/><Relationship Id="rId11" Type="http://schemas.openxmlformats.org/officeDocument/2006/relationships/image" Target="../media/image15.jpg"/><Relationship Id="rId22" Type="http://schemas.openxmlformats.org/officeDocument/2006/relationships/image" Target="../media/image31.jpg"/><Relationship Id="rId10" Type="http://schemas.openxmlformats.org/officeDocument/2006/relationships/image" Target="../media/image10.jpg"/><Relationship Id="rId21" Type="http://schemas.openxmlformats.org/officeDocument/2006/relationships/image" Target="../media/image28.jpg"/><Relationship Id="rId13" Type="http://schemas.openxmlformats.org/officeDocument/2006/relationships/image" Target="../media/image23.jpg"/><Relationship Id="rId1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19.jpg"/><Relationship Id="rId9" Type="http://schemas.openxmlformats.org/officeDocument/2006/relationships/image" Target="../media/image11.jpg"/><Relationship Id="rId15" Type="http://schemas.openxmlformats.org/officeDocument/2006/relationships/image" Target="../media/image13.jpg"/><Relationship Id="rId14" Type="http://schemas.openxmlformats.org/officeDocument/2006/relationships/image" Target="../media/image14.jpg"/><Relationship Id="rId17" Type="http://schemas.openxmlformats.org/officeDocument/2006/relationships/image" Target="../media/image12.jpg"/><Relationship Id="rId16" Type="http://schemas.openxmlformats.org/officeDocument/2006/relationships/image" Target="../media/image16.jpg"/><Relationship Id="rId5" Type="http://schemas.openxmlformats.org/officeDocument/2006/relationships/image" Target="../media/image20.jpg"/><Relationship Id="rId19" Type="http://schemas.openxmlformats.org/officeDocument/2006/relationships/image" Target="../media/image9.jpg"/><Relationship Id="rId6" Type="http://schemas.openxmlformats.org/officeDocument/2006/relationships/image" Target="../media/image17.jpg"/><Relationship Id="rId18" Type="http://schemas.openxmlformats.org/officeDocument/2006/relationships/image" Target="../media/image8.jpg"/><Relationship Id="rId7" Type="http://schemas.openxmlformats.org/officeDocument/2006/relationships/image" Target="../media/image7.jpg"/><Relationship Id="rId8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Impact"/>
              <a:buNone/>
            </a:pPr>
            <a:r>
              <a:rPr lang="pt-BR"/>
              <a:t>JOGO </a:t>
            </a:r>
            <a:br>
              <a:rPr lang="pt-BR"/>
            </a:br>
            <a:r>
              <a:rPr lang="pt-BR"/>
              <a:t>CONTROLE TOTAL</a:t>
            </a:r>
            <a:endParaRPr/>
          </a:p>
        </p:txBody>
      </p:sp>
      <p:sp>
        <p:nvSpPr>
          <p:cNvPr id="149" name="Google Shape;149;p1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INDIQUE O CAMINHO CORRETO PARA O CONTROLE DA PRESSÃO ARTERIAL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"/>
          <p:cNvSpPr/>
          <p:nvPr/>
        </p:nvSpPr>
        <p:spPr>
          <a:xfrm>
            <a:off x="556591" y="1020418"/>
            <a:ext cx="10774018" cy="441297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32" name="Google Shape;232;p9"/>
          <p:cNvSpPr txBox="1"/>
          <p:nvPr>
            <p:ph type="title"/>
          </p:nvPr>
        </p:nvSpPr>
        <p:spPr>
          <a:xfrm>
            <a:off x="556591" y="407506"/>
            <a:ext cx="10774018" cy="36112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Impact"/>
              <a:buNone/>
            </a:pPr>
            <a:r>
              <a:rPr lang="pt-BR"/>
              <a:t>RESPOSTA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"/>
          <p:cNvSpPr/>
          <p:nvPr/>
        </p:nvSpPr>
        <p:spPr>
          <a:xfrm>
            <a:off x="556591" y="1020418"/>
            <a:ext cx="10774018" cy="441297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38" name="Google Shape;238;p10"/>
          <p:cNvSpPr txBox="1"/>
          <p:nvPr>
            <p:ph type="title"/>
          </p:nvPr>
        </p:nvSpPr>
        <p:spPr>
          <a:xfrm>
            <a:off x="556591" y="407506"/>
            <a:ext cx="10774018" cy="36112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Impact"/>
              <a:buNone/>
            </a:pPr>
            <a:r>
              <a:rPr lang="pt-BR"/>
              <a:t>RESPOSTA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/>
          <p:nvPr>
            <p:ph type="ctrTitle"/>
          </p:nvPr>
        </p:nvSpPr>
        <p:spPr>
          <a:xfrm rot="-180000">
            <a:off x="891201" y="662656"/>
            <a:ext cx="9755187" cy="27665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Impact"/>
              <a:buNone/>
            </a:pPr>
            <a:r>
              <a:rPr lang="pt-BR"/>
              <a:t>JOGO </a:t>
            </a:r>
            <a:br>
              <a:rPr lang="pt-BR"/>
            </a:br>
            <a:r>
              <a:rPr lang="pt-BR"/>
              <a:t>CONTROLE TOTAL</a:t>
            </a:r>
            <a:endParaRPr/>
          </a:p>
        </p:txBody>
      </p:sp>
      <p:sp>
        <p:nvSpPr>
          <p:cNvPr id="244" name="Google Shape;244;p11"/>
          <p:cNvSpPr txBox="1"/>
          <p:nvPr>
            <p:ph idx="1" type="subTitle"/>
          </p:nvPr>
        </p:nvSpPr>
        <p:spPr>
          <a:xfrm rot="-180000">
            <a:off x="983062" y="3505209"/>
            <a:ext cx="9755187" cy="550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INDIQUE O CAMINHO CORRETO PARA O CONTROLE DA PRESSÃO ARTERIAL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/>
          <p:nvPr/>
        </p:nvSpPr>
        <p:spPr>
          <a:xfrm>
            <a:off x="556591" y="1744999"/>
            <a:ext cx="10521741" cy="3834165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50" name="Google Shape;250;p12"/>
          <p:cNvSpPr txBox="1"/>
          <p:nvPr>
            <p:ph type="title"/>
          </p:nvPr>
        </p:nvSpPr>
        <p:spPr>
          <a:xfrm>
            <a:off x="683625" y="506723"/>
            <a:ext cx="10396882" cy="1059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PASSO A PASSO</a:t>
            </a:r>
            <a:endParaRPr/>
          </a:p>
        </p:txBody>
      </p:sp>
      <p:sp>
        <p:nvSpPr>
          <p:cNvPr id="251" name="Google Shape;251;p12"/>
          <p:cNvSpPr txBox="1"/>
          <p:nvPr>
            <p:ph idx="1" type="body"/>
          </p:nvPr>
        </p:nvSpPr>
        <p:spPr>
          <a:xfrm>
            <a:off x="683625" y="2103152"/>
            <a:ext cx="10394707" cy="3741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LEIA O CASO CLÍNICO APRESENTADO E IDENTIFIQUE O ESTÍMULO INICIAL;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NO BANCO DE PEÇAS SELECIONE O </a:t>
            </a:r>
            <a:r>
              <a:rPr lang="pt-BR" sz="2800">
                <a:solidFill>
                  <a:srgbClr val="FFC000"/>
                </a:solidFill>
                <a:highlight>
                  <a:srgbClr val="000000"/>
                </a:highlight>
              </a:rPr>
              <a:t>ESTÍMULO</a:t>
            </a:r>
            <a:r>
              <a:rPr lang="pt-BR" sz="2800"/>
              <a:t> </a:t>
            </a:r>
            <a:r>
              <a:rPr lang="pt-BR"/>
              <a:t>INICIAL PROPOSTO PELO CASO CLÍNICO;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ESTABELEÇA A ROTA METABÓLICA PARTINDO DO ESTÍMULO INICIAL ATÉ A </a:t>
            </a:r>
            <a:r>
              <a:rPr lang="pt-BR" sz="2800">
                <a:solidFill>
                  <a:srgbClr val="FFC000"/>
                </a:solidFill>
                <a:highlight>
                  <a:srgbClr val="000000"/>
                </a:highlight>
              </a:rPr>
              <a:t>RESPOSTA</a:t>
            </a:r>
            <a:r>
              <a:rPr lang="pt-BR"/>
              <a:t> DESEJADA;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JUNTO COM O SEU GRUPO SELECIONE AS PEÇAS QUE CORRESPONDEM A ROTA METABÓLICA ESCOLHIDA E MONTE O CAMINHO UTILIZANDO A </a:t>
            </a:r>
            <a:r>
              <a:rPr lang="pt-BR" sz="2800">
                <a:solidFill>
                  <a:srgbClr val="FF0000"/>
                </a:solidFill>
                <a:highlight>
                  <a:srgbClr val="000000"/>
                </a:highlight>
              </a:rPr>
              <a:t>SETA VERMELHA</a:t>
            </a:r>
            <a:r>
              <a:rPr lang="pt-BR">
                <a:solidFill>
                  <a:srgbClr val="FF0000"/>
                </a:solidFill>
              </a:rPr>
              <a:t> </a:t>
            </a:r>
            <a:r>
              <a:rPr lang="pt-BR"/>
              <a:t>PARA A ROTA DE CURTO PRAZO;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UTILIZE A </a:t>
            </a:r>
            <a:r>
              <a:rPr lang="pt-BR">
                <a:solidFill>
                  <a:srgbClr val="FF0000"/>
                </a:solidFill>
                <a:highlight>
                  <a:srgbClr val="000000"/>
                </a:highlight>
              </a:rPr>
              <a:t>SETA VERMELHA QUANTAS VEZES JULGAR NECESSÁRIO </a:t>
            </a:r>
            <a:r>
              <a:rPr lang="pt-BR"/>
              <a:t>PARA MONTAR SUA RESPOSTA;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BONS ESTUDOS!</a:t>
            </a:r>
            <a:endParaRPr/>
          </a:p>
          <a:p>
            <a:pPr indent="-254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3"/>
          <p:cNvSpPr/>
          <p:nvPr/>
        </p:nvSpPr>
        <p:spPr>
          <a:xfrm>
            <a:off x="556591" y="2063396"/>
            <a:ext cx="10774018" cy="3210969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57" name="Google Shape;257;p1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CASO CLÍNICO</a:t>
            </a:r>
            <a:endParaRPr/>
          </a:p>
        </p:txBody>
      </p:sp>
      <p:sp>
        <p:nvSpPr>
          <p:cNvPr id="258" name="Google Shape;258;p13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pt-BR" sz="2800"/>
              <a:t>ROBERTA TEM 29 ANOS, SEMPRE PRATICOU ESPORTES E ANTES DA PANDEMIA ESTAVA SE PREPARANDO PARA CORRER EM UMA MARATONA. APÓS O RETORNO DAS ATIVIDADES NORMAIS ELA DECIDIU VOLTAR AOS TREINOS. O PRIMEIRO TREINO OCORREU EM PORTO ALEGRE NO VERÃO AO MEIO DIA, COM OS TERMÔMETROS DE RUA MARCANDO 41°C. ANTES DE COMEÇAR A CORRER, SENTIU TONTURA E PERCEBEU QUE ESTAVA COM A PRESSÃO BAIXA. COM ESTE QUADRO, QUAL O CAMINHO QUE O ORGANISMO ACIONA PARA NORMALIZAR A PRESSÃO ARTERIAL? </a:t>
            </a:r>
            <a:endParaRPr/>
          </a:p>
          <a:p>
            <a:pPr indent="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60000"/>
              <a:buNone/>
            </a:pPr>
            <a:r>
              <a:rPr lang="pt-BR" sz="2800"/>
              <a:t>ACOMPANHE OS PRÓXIMOS SLIDES.</a:t>
            </a:r>
            <a:endParaRPr/>
          </a:p>
        </p:txBody>
      </p:sp>
      <p:pic>
        <p:nvPicPr>
          <p:cNvPr descr="Mulher andando de patins&#10;&#10;Descrição gerada automaticamente" id="259" name="Google Shape;25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29529" y="685800"/>
            <a:ext cx="1750977" cy="1167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BANCO DE PEÇAS</a:t>
            </a:r>
            <a:endParaRPr/>
          </a:p>
        </p:txBody>
      </p:sp>
      <p:pic>
        <p:nvPicPr>
          <p:cNvPr descr="Uma imagem contendo desenho&#10;&#10;Descrição gerada automaticamente" id="265" name="Google Shape;2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4927" y="2054391"/>
            <a:ext cx="1509563" cy="8926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66" name="Google Shape;2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1676" y="3542857"/>
            <a:ext cx="1587282" cy="869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267" name="Google Shape;2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12194" y="3203578"/>
            <a:ext cx="1593892" cy="869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268" name="Google Shape;268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10566" y="4098205"/>
            <a:ext cx="2046089" cy="9400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69" name="Google Shape;269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17942" y="2230562"/>
            <a:ext cx="1514676" cy="8863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270" name="Google Shape;270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933786" y="1989777"/>
            <a:ext cx="1607889" cy="9572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71" name="Google Shape;271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68236" y="2568582"/>
            <a:ext cx="1650144" cy="13142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272" name="Google Shape;272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388715" y="3836040"/>
            <a:ext cx="2059816" cy="9562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73" name="Google Shape;273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386901" y="2196785"/>
            <a:ext cx="1587282" cy="8676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274" name="Google Shape;274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660466" y="2984553"/>
            <a:ext cx="1650139" cy="8888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275" name="Google Shape;275;p1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247203" y="4412707"/>
            <a:ext cx="1508392" cy="8926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276" name="Google Shape;276;p1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157305" y="3303977"/>
            <a:ext cx="1618865" cy="94964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4"/>
          <p:cNvSpPr/>
          <p:nvPr/>
        </p:nvSpPr>
        <p:spPr>
          <a:xfrm rot="5400000">
            <a:off x="786924" y="2816623"/>
            <a:ext cx="331502" cy="5819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descr="Uma imagem contendo desenho&#10;&#10;Descrição gerada automaticamente" id="278" name="Google Shape;27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58054" y="3615834"/>
            <a:ext cx="1593892" cy="869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79" name="Google Shape;279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94464" y="2709794"/>
            <a:ext cx="1514676" cy="8863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&#10;&#10;Descrição gerada automaticamente" id="280" name="Google Shape;280;p14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3370566" y="2599404"/>
            <a:ext cx="2109313" cy="979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81" name="Google Shape;281;p14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3942913" y="4585310"/>
            <a:ext cx="1474101" cy="8698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82" name="Google Shape;282;p14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3640194" y="3166407"/>
            <a:ext cx="1688418" cy="13386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283" name="Google Shape;283;p14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5302356" y="2846188"/>
            <a:ext cx="1587287" cy="9297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84" name="Google Shape;284;p14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6042539" y="3623944"/>
            <a:ext cx="1613316" cy="9440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285" name="Google Shape;285;p14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6025197" y="4349649"/>
            <a:ext cx="2066356" cy="9569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286" name="Google Shape;286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059948" y="4380217"/>
            <a:ext cx="1650139" cy="8888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287" name="Google Shape;287;p14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2428421" y="3970033"/>
            <a:ext cx="1587284" cy="9328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288" name="Google Shape;288;p14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3173069" y="4371035"/>
            <a:ext cx="1669847" cy="989447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4"/>
          <p:cNvSpPr/>
          <p:nvPr/>
        </p:nvSpPr>
        <p:spPr>
          <a:xfrm rot="5400000">
            <a:off x="771503" y="3752429"/>
            <a:ext cx="331502" cy="5819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B05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"/>
          <p:cNvSpPr txBox="1"/>
          <p:nvPr>
            <p:ph type="title"/>
          </p:nvPr>
        </p:nvSpPr>
        <p:spPr>
          <a:xfrm>
            <a:off x="736634" y="119270"/>
            <a:ext cx="10396882" cy="5963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Impact"/>
              <a:buNone/>
            </a:pPr>
            <a:r>
              <a:rPr lang="pt-BR" sz="2000"/>
              <a:t>NORMALIZANDO A PRESSÃO ARTERIAL A CURTO PRAZO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6"/>
          <p:cNvSpPr/>
          <p:nvPr/>
        </p:nvSpPr>
        <p:spPr>
          <a:xfrm>
            <a:off x="556591" y="2517913"/>
            <a:ext cx="10774018" cy="2358887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00" name="Google Shape;300;p16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DESAFIO</a:t>
            </a:r>
            <a:endParaRPr/>
          </a:p>
        </p:txBody>
      </p:sp>
      <p:sp>
        <p:nvSpPr>
          <p:cNvPr id="301" name="Google Shape;301;p16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AGORA COM A ROTA METABÓLICA PRONTA UTILIZE A </a:t>
            </a:r>
            <a:r>
              <a:rPr lang="pt-BR" sz="3600">
                <a:solidFill>
                  <a:srgbClr val="00B050"/>
                </a:solidFill>
                <a:highlight>
                  <a:srgbClr val="000000"/>
                </a:highlight>
              </a:rPr>
              <a:t>SETA VERDE, QUANTAS VEZES JULGAR NECESSÁRIO, </a:t>
            </a:r>
            <a:r>
              <a:rPr lang="pt-BR" sz="2800"/>
              <a:t>PARA MONTAR O CAMINHO ATÉ RESPOSTA DESEJADA DENTRO DO CORPO</a:t>
            </a:r>
            <a:r>
              <a:rPr lang="pt-BR" sz="3600"/>
              <a:t> </a:t>
            </a:r>
            <a:r>
              <a:rPr lang="pt-BR" sz="2800"/>
              <a:t>A LONGO PRAZO.</a:t>
            </a:r>
            <a:endParaRPr sz="2800">
              <a:solidFill>
                <a:schemeClr val="lt1"/>
              </a:solidFill>
            </a:endParaRPr>
          </a:p>
        </p:txBody>
      </p:sp>
      <p:pic>
        <p:nvPicPr>
          <p:cNvPr descr="Uma imagem contendo desenho&#10;&#10;Descrição gerada automaticamente" id="302" name="Google Shape;30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51303" y="696338"/>
            <a:ext cx="2029204" cy="114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7"/>
          <p:cNvSpPr txBox="1"/>
          <p:nvPr>
            <p:ph type="title"/>
          </p:nvPr>
        </p:nvSpPr>
        <p:spPr>
          <a:xfrm>
            <a:off x="736634" y="119270"/>
            <a:ext cx="10396882" cy="5963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Impact"/>
              <a:buNone/>
            </a:pPr>
            <a:r>
              <a:rPr lang="pt-BR" sz="2000"/>
              <a:t>NORMALIZANDO A PRESSÃO ARTERIAL A LONGO PRAZO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"/>
          <p:cNvSpPr/>
          <p:nvPr/>
        </p:nvSpPr>
        <p:spPr>
          <a:xfrm>
            <a:off x="556591" y="2517913"/>
            <a:ext cx="10774018" cy="2358887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13" name="Google Shape;313;p18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ESTUDANDO MAIS UM POUCO!</a:t>
            </a:r>
            <a:endParaRPr/>
          </a:p>
        </p:txBody>
      </p:sp>
      <p:sp>
        <p:nvSpPr>
          <p:cNvPr id="314" name="Google Shape;314;p18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AGORA QUE O SEU GRUPO ELABOROU A ATIVIDADE, EXPLIQUE O POR QUÊ DAS SUAS ESCOLHAS EM CADA ROTA.</a:t>
            </a:r>
            <a:endParaRPr sz="2800">
              <a:solidFill>
                <a:schemeClr val="lt1"/>
              </a:solidFill>
            </a:endParaRPr>
          </a:p>
        </p:txBody>
      </p:sp>
      <p:pic>
        <p:nvPicPr>
          <p:cNvPr descr="Uma imagem contendo desenho&#10;&#10;Descrição gerada automaticamente" id="315" name="Google Shape;31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51303" y="696338"/>
            <a:ext cx="2029204" cy="114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cc2434da0a_0_0"/>
          <p:cNvSpPr txBox="1"/>
          <p:nvPr>
            <p:ph idx="1" type="subTitle"/>
          </p:nvPr>
        </p:nvSpPr>
        <p:spPr>
          <a:xfrm rot="-180017">
            <a:off x="100210" y="840783"/>
            <a:ext cx="9755272" cy="550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Autoria: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Alexsandro Guimaraes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Eduardo Berna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Lucila Gutierrez</a:t>
            </a:r>
            <a:endParaRPr>
              <a:solidFill>
                <a:schemeClr val="dk1"/>
              </a:solidFill>
            </a:endParaRPr>
          </a:p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>
                <a:solidFill>
                  <a:schemeClr val="dk1"/>
                </a:solidFill>
              </a:rPr>
              <a:t>Marilene Porawski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55" name="Google Shape;155;g2cc2434da0a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86792">
            <a:off x="1486844" y="436822"/>
            <a:ext cx="4146956" cy="4146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"/>
          <p:cNvSpPr/>
          <p:nvPr/>
        </p:nvSpPr>
        <p:spPr>
          <a:xfrm>
            <a:off x="556591" y="1020418"/>
            <a:ext cx="10774018" cy="441297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1" name="Google Shape;321;p19"/>
          <p:cNvSpPr txBox="1"/>
          <p:nvPr>
            <p:ph type="title"/>
          </p:nvPr>
        </p:nvSpPr>
        <p:spPr>
          <a:xfrm>
            <a:off x="556591" y="407506"/>
            <a:ext cx="10774018" cy="36112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Impact"/>
              <a:buNone/>
            </a:pPr>
            <a:r>
              <a:rPr lang="pt-BR"/>
              <a:t>RESPOSTA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0"/>
          <p:cNvSpPr/>
          <p:nvPr/>
        </p:nvSpPr>
        <p:spPr>
          <a:xfrm>
            <a:off x="556591" y="1020418"/>
            <a:ext cx="10774018" cy="441297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7" name="Google Shape;327;p20"/>
          <p:cNvSpPr txBox="1"/>
          <p:nvPr>
            <p:ph type="title"/>
          </p:nvPr>
        </p:nvSpPr>
        <p:spPr>
          <a:xfrm>
            <a:off x="556591" y="407506"/>
            <a:ext cx="10774018" cy="36112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Impact"/>
              <a:buNone/>
            </a:pPr>
            <a:r>
              <a:rPr lang="pt-BR"/>
              <a:t>RESPOSTA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"/>
          <p:cNvSpPr/>
          <p:nvPr/>
        </p:nvSpPr>
        <p:spPr>
          <a:xfrm>
            <a:off x="556591" y="1744999"/>
            <a:ext cx="10521741" cy="3834165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61" name="Google Shape;161;p2"/>
          <p:cNvSpPr txBox="1"/>
          <p:nvPr>
            <p:ph type="title"/>
          </p:nvPr>
        </p:nvSpPr>
        <p:spPr>
          <a:xfrm>
            <a:off x="683625" y="506723"/>
            <a:ext cx="10396882" cy="10591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PASSO A PASSO</a:t>
            </a:r>
            <a:endParaRPr/>
          </a:p>
        </p:txBody>
      </p:sp>
      <p:sp>
        <p:nvSpPr>
          <p:cNvPr id="162" name="Google Shape;162;p2"/>
          <p:cNvSpPr txBox="1"/>
          <p:nvPr>
            <p:ph idx="1" type="body"/>
          </p:nvPr>
        </p:nvSpPr>
        <p:spPr>
          <a:xfrm>
            <a:off x="683625" y="2103152"/>
            <a:ext cx="10394707" cy="3741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LEIA O CASO CLÍNICO APRESENTADO E IDENTIFIQUE O ESTÍMULO INICIAL;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NO BANCO DE PEÇAS SELECIONE O </a:t>
            </a:r>
            <a:r>
              <a:rPr lang="pt-BR" sz="2800">
                <a:solidFill>
                  <a:srgbClr val="FFC000"/>
                </a:solidFill>
                <a:highlight>
                  <a:srgbClr val="000000"/>
                </a:highlight>
              </a:rPr>
              <a:t>ESTÍMULO</a:t>
            </a:r>
            <a:r>
              <a:rPr lang="pt-BR" sz="2800"/>
              <a:t> </a:t>
            </a:r>
            <a:r>
              <a:rPr lang="pt-BR"/>
              <a:t>INICIAL PROPOSTO PELO CASO CLÍNICO;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ESTABELEÇA A ROTA METABÓLICA PARTINDO DO ESTÍMULO INICIAL ATÉ A </a:t>
            </a:r>
            <a:r>
              <a:rPr lang="pt-BR" sz="2800">
                <a:solidFill>
                  <a:srgbClr val="FFC000"/>
                </a:solidFill>
                <a:highlight>
                  <a:srgbClr val="000000"/>
                </a:highlight>
              </a:rPr>
              <a:t>RESPOSTA</a:t>
            </a:r>
            <a:r>
              <a:rPr lang="pt-BR"/>
              <a:t> DESEJADA;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JUNTO COM O SEU GRUPO SELECIONE AS PEÇAS QUE CORRESPONDEM A ROTA METABÓLICA ESCOLHIDA E MONTE O CAMINHO UTILIZANDO A </a:t>
            </a:r>
            <a:r>
              <a:rPr lang="pt-BR" sz="2800">
                <a:solidFill>
                  <a:srgbClr val="FF0000"/>
                </a:solidFill>
                <a:highlight>
                  <a:srgbClr val="000000"/>
                </a:highlight>
              </a:rPr>
              <a:t>SETA VERMELHA</a:t>
            </a:r>
            <a:r>
              <a:rPr lang="pt-BR">
                <a:solidFill>
                  <a:srgbClr val="FF0000"/>
                </a:solidFill>
              </a:rPr>
              <a:t> </a:t>
            </a:r>
            <a:r>
              <a:rPr lang="pt-BR"/>
              <a:t>PARA A ROTA DE CURTO PRAZO;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UTILIZE A </a:t>
            </a:r>
            <a:r>
              <a:rPr lang="pt-BR">
                <a:solidFill>
                  <a:srgbClr val="FF0000"/>
                </a:solidFill>
                <a:highlight>
                  <a:srgbClr val="000000"/>
                </a:highlight>
              </a:rPr>
              <a:t>SETA VERMELHA QUANTAS VEZES JULGAR NECESSÁRIO </a:t>
            </a:r>
            <a:r>
              <a:rPr lang="pt-BR"/>
              <a:t>PARA MONTAR SUA RESPOSTA;</a:t>
            </a:r>
            <a:endParaRPr/>
          </a:p>
          <a:p>
            <a:pPr indent="-457200" lvl="0" marL="4572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Font typeface="Impact"/>
              <a:buAutoNum type="arabicPeriod"/>
            </a:pPr>
            <a:r>
              <a:rPr lang="pt-BR"/>
              <a:t>BONS ESTUDOS!</a:t>
            </a:r>
            <a:endParaRPr/>
          </a:p>
          <a:p>
            <a:pPr indent="-254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/>
          <p:nvPr/>
        </p:nvSpPr>
        <p:spPr>
          <a:xfrm>
            <a:off x="556591" y="2063396"/>
            <a:ext cx="10774018" cy="3210969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68" name="Google Shape;168;p3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CASO CLÍNICO</a:t>
            </a:r>
            <a:endParaRPr/>
          </a:p>
        </p:txBody>
      </p:sp>
      <p:sp>
        <p:nvSpPr>
          <p:cNvPr id="169" name="Google Shape;169;p3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JOÃO TEM 32 ANOS E SAIU PARA COMER PIZZA COM SEU AMOR NO DIA DOS NAMORADOS. MAIS TARDE, NAQUELA NOITE ELE SENTIU MUITA SEDE E ACORDOU A NOITE PARA TOMAR ÁGUA. O QUE ACONTECE COM A PRESSÃO ARTERIAL EM CURTO E LONGO PRAZO QUANDO SE INGERE SAL EM EXCESSO?</a:t>
            </a:r>
            <a:endParaRPr/>
          </a:p>
          <a:p>
            <a:pPr indent="0" lvl="0" marL="0" rtl="0" algn="just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ACOMPANHE OS PRÓXIMOS SLIDES!</a:t>
            </a:r>
            <a:endParaRPr/>
          </a:p>
        </p:txBody>
      </p:sp>
      <p:pic>
        <p:nvPicPr>
          <p:cNvPr descr="Mulher andando de patins&#10;&#10;Descrição gerada automaticamente" id="170" name="Google Shape;17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29529" y="685800"/>
            <a:ext cx="1750977" cy="1167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BANCO DE PEÇAS</a:t>
            </a:r>
            <a:endParaRPr/>
          </a:p>
        </p:txBody>
      </p:sp>
      <p:pic>
        <p:nvPicPr>
          <p:cNvPr descr="Uma imagem contendo desenho&#10;&#10;Descrição gerada automaticamente" id="176" name="Google Shape;17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4927" y="2054391"/>
            <a:ext cx="1509563" cy="8926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77" name="Google Shape;17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1676" y="3542857"/>
            <a:ext cx="1587282" cy="869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178" name="Google Shape;178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12194" y="3203578"/>
            <a:ext cx="1593892" cy="869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179" name="Google Shape;17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10566" y="4098205"/>
            <a:ext cx="2046089" cy="9400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80" name="Google Shape;18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17942" y="2230562"/>
            <a:ext cx="1514676" cy="8863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181" name="Google Shape;181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933786" y="1989777"/>
            <a:ext cx="1607889" cy="9572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82" name="Google Shape;182;p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68236" y="2568582"/>
            <a:ext cx="1650144" cy="13142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183" name="Google Shape;183;p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388715" y="3836040"/>
            <a:ext cx="2059816" cy="9562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84" name="Google Shape;184;p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386901" y="2196785"/>
            <a:ext cx="1587282" cy="8676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185" name="Google Shape;185;p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660466" y="2984553"/>
            <a:ext cx="1650139" cy="8888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186" name="Google Shape;186;p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247203" y="4412707"/>
            <a:ext cx="1508392" cy="8926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187" name="Google Shape;187;p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157305" y="3303977"/>
            <a:ext cx="1618865" cy="94964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"/>
          <p:cNvSpPr/>
          <p:nvPr/>
        </p:nvSpPr>
        <p:spPr>
          <a:xfrm rot="5400000">
            <a:off x="786924" y="2816623"/>
            <a:ext cx="331502" cy="5819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descr="Uma imagem contendo desenho&#10;&#10;Descrição gerada automaticamente" id="189" name="Google Shape;189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58054" y="3615834"/>
            <a:ext cx="1593892" cy="869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90" name="Google Shape;19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94464" y="2709794"/>
            <a:ext cx="1514676" cy="8863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&#10;&#10;Descrição gerada automaticamente" id="191" name="Google Shape;191;p4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3370566" y="2599404"/>
            <a:ext cx="2109313" cy="979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92" name="Google Shape;192;p4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3942913" y="4585310"/>
            <a:ext cx="1474101" cy="8698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93" name="Google Shape;193;p4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3566157" y="3155570"/>
            <a:ext cx="1688418" cy="13386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194" name="Google Shape;194;p4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5302356" y="2846188"/>
            <a:ext cx="1587287" cy="9297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95" name="Google Shape;195;p4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6042539" y="3623944"/>
            <a:ext cx="1613316" cy="9440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placar, desenho&#10;&#10;Descrição gerada automaticamente" id="196" name="Google Shape;196;p4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6025197" y="4349649"/>
            <a:ext cx="2066356" cy="9569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&#10;&#10;Descrição gerada automaticamente" id="197" name="Google Shape;197;p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059948" y="4380217"/>
            <a:ext cx="1650139" cy="8888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texto, desenho&#10;&#10;Descrição gerada automaticamente" id="198" name="Google Shape;198;p4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2428421" y="3970033"/>
            <a:ext cx="1587284" cy="9328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ma imagem contendo desenho, placar&#10;&#10;Descrição gerada automaticamente" id="199" name="Google Shape;199;p4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3173069" y="4371035"/>
            <a:ext cx="1669847" cy="989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4"/>
          <p:cNvSpPr/>
          <p:nvPr/>
        </p:nvSpPr>
        <p:spPr>
          <a:xfrm rot="5400000">
            <a:off x="771503" y="3752429"/>
            <a:ext cx="331502" cy="581909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B05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 txBox="1"/>
          <p:nvPr>
            <p:ph type="title"/>
          </p:nvPr>
        </p:nvSpPr>
        <p:spPr>
          <a:xfrm>
            <a:off x="736634" y="119270"/>
            <a:ext cx="10396882" cy="5963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Impact"/>
              <a:buNone/>
            </a:pPr>
            <a:r>
              <a:rPr lang="pt-BR" sz="2000"/>
              <a:t>NORMALIZANDO A PRESSÃO ARTERIAL A CURTO PRAZO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"/>
          <p:cNvSpPr/>
          <p:nvPr/>
        </p:nvSpPr>
        <p:spPr>
          <a:xfrm>
            <a:off x="556591" y="2517913"/>
            <a:ext cx="10774018" cy="2358887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1" name="Google Shape;211;p6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DESAFIO</a:t>
            </a:r>
            <a:endParaRPr/>
          </a:p>
        </p:txBody>
      </p:sp>
      <p:sp>
        <p:nvSpPr>
          <p:cNvPr id="212" name="Google Shape;212;p6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AGORA COM A ROTA METABÓLICA PRONTA UTILIZE A </a:t>
            </a:r>
            <a:r>
              <a:rPr lang="pt-BR" sz="3600">
                <a:solidFill>
                  <a:srgbClr val="00B050"/>
                </a:solidFill>
                <a:highlight>
                  <a:srgbClr val="000000"/>
                </a:highlight>
              </a:rPr>
              <a:t>SETA VERDE, QUANTAS VEZES JULGAR NECESSÁRIO, </a:t>
            </a:r>
            <a:r>
              <a:rPr lang="pt-BR" sz="2800"/>
              <a:t>PARA MONTAR O CAMINHO ATÉ RESPOSTA DESEJADA DENTRO DO CORPO</a:t>
            </a:r>
            <a:r>
              <a:rPr lang="pt-BR" sz="3600"/>
              <a:t> </a:t>
            </a:r>
            <a:r>
              <a:rPr lang="pt-BR" sz="2800"/>
              <a:t>A LONGO PRAZO.</a:t>
            </a:r>
            <a:endParaRPr sz="2800">
              <a:solidFill>
                <a:schemeClr val="lt1"/>
              </a:solidFill>
            </a:endParaRPr>
          </a:p>
        </p:txBody>
      </p:sp>
      <p:pic>
        <p:nvPicPr>
          <p:cNvPr descr="Uma imagem contendo desenho&#10;&#10;Descrição gerada automaticamente" id="213" name="Google Shape;2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51303" y="696338"/>
            <a:ext cx="2029204" cy="114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/>
          <p:nvPr>
            <p:ph type="title"/>
          </p:nvPr>
        </p:nvSpPr>
        <p:spPr>
          <a:xfrm>
            <a:off x="736634" y="119270"/>
            <a:ext cx="10396882" cy="5963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Impact"/>
              <a:buNone/>
            </a:pPr>
            <a:r>
              <a:rPr lang="pt-BR" sz="2000"/>
              <a:t>NORMALIZANDO A PRESSÃO ARTERIAL A LONGO PRAZO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"/>
          <p:cNvSpPr/>
          <p:nvPr/>
        </p:nvSpPr>
        <p:spPr>
          <a:xfrm>
            <a:off x="556591" y="2517913"/>
            <a:ext cx="10774018" cy="2358887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24" name="Google Shape;224;p8"/>
          <p:cNvSpPr txBox="1"/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Impact"/>
              <a:buNone/>
            </a:pPr>
            <a:r>
              <a:rPr lang="pt-BR"/>
              <a:t>ESTUDANDO MAIS UM POUCO!</a:t>
            </a:r>
            <a:endParaRPr/>
          </a:p>
        </p:txBody>
      </p:sp>
      <p:sp>
        <p:nvSpPr>
          <p:cNvPr id="225" name="Google Shape;225;p8"/>
          <p:cNvSpPr txBox="1"/>
          <p:nvPr>
            <p:ph idx="1" type="body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pt-BR" sz="2800"/>
              <a:t>AGORA QUE O SEU GRUPO ELABOROU A ATIVIDADE, EXPLIQUE O POR QUÊ DAS SUAS ESCOLHAS EM CADA ROTA.</a:t>
            </a:r>
            <a:endParaRPr sz="2800">
              <a:solidFill>
                <a:schemeClr val="lt1"/>
              </a:solidFill>
            </a:endParaRPr>
          </a:p>
        </p:txBody>
      </p:sp>
      <p:pic>
        <p:nvPicPr>
          <p:cNvPr descr="Uma imagem contendo desenho&#10;&#10;Descrição gerada automaticamente" id="226" name="Google Shape;22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51303" y="696338"/>
            <a:ext cx="2029204" cy="1141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vento Principal">
  <a:themeElements>
    <a:clrScheme name="Evento Principal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2020-06-30T17:27:15Z</dcterms:created>
  <dc:creator>Alex Guimarães</dc:creator>
</cp:coreProperties>
</file>