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iMPqIwjA9oIfh0l8G4nv1faMz0T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1046920" y="56321"/>
            <a:ext cx="9859617" cy="30877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Calibri"/>
              <a:buNone/>
            </a:pPr>
            <a:r>
              <a:rPr b="1" lang="pt-BR">
                <a:solidFill>
                  <a:srgbClr val="FF0000"/>
                </a:solidFill>
              </a:rPr>
              <a:t>Brincando com sinapses e neurotransmissores</a:t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524000" y="3880334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/>
              <a:t>Em grupos de 4 componentes, respondam as perguntas, demonstrem o que ocorre com a célula, o movimento dos íons (se houver, utilizando a flecha), como fica a eletricidade intra e extracelular da membrana, se a célula fica excitada ou inibida.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type="ctrTitle"/>
          </p:nvPr>
        </p:nvSpPr>
        <p:spPr>
          <a:xfrm>
            <a:off x="5560081" y="543680"/>
            <a:ext cx="6341827" cy="9001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lang="pt-BR" sz="2000">
                <a:solidFill>
                  <a:srgbClr val="FF0000"/>
                </a:solidFill>
              </a:rPr>
              <a:t>Monte uma situação em que o GABA liga-se ao receptor de neurônio pós-sináptico. O que acontece em relação aos íons Na</a:t>
            </a:r>
            <a:r>
              <a:rPr b="1" baseline="30000" lang="pt-BR" sz="2000">
                <a:solidFill>
                  <a:srgbClr val="FF0000"/>
                </a:solidFill>
              </a:rPr>
              <a:t>+</a:t>
            </a:r>
            <a:r>
              <a:rPr b="1" lang="pt-BR" sz="2000">
                <a:solidFill>
                  <a:srgbClr val="FF0000"/>
                </a:solidFill>
              </a:rPr>
              <a:t>, K</a:t>
            </a:r>
            <a:r>
              <a:rPr b="1" baseline="30000" lang="pt-BR" sz="2000">
                <a:solidFill>
                  <a:srgbClr val="FF0000"/>
                </a:solidFill>
              </a:rPr>
              <a:t>+</a:t>
            </a:r>
            <a:r>
              <a:rPr b="1" lang="pt-BR" sz="2000">
                <a:solidFill>
                  <a:srgbClr val="FF0000"/>
                </a:solidFill>
              </a:rPr>
              <a:t> e Cl</a:t>
            </a:r>
            <a:r>
              <a:rPr b="1" baseline="30000" lang="pt-BR" sz="2000">
                <a:solidFill>
                  <a:srgbClr val="FF0000"/>
                </a:solidFill>
              </a:rPr>
              <a:t>-</a:t>
            </a:r>
            <a:r>
              <a:rPr b="1" lang="pt-BR" sz="2000">
                <a:solidFill>
                  <a:srgbClr val="FF0000"/>
                </a:solidFill>
              </a:rPr>
              <a:t>? Qual o resultado disso para a células? Mostre como fica a eletricidade da célula.</a:t>
            </a:r>
            <a:endParaRPr/>
          </a:p>
        </p:txBody>
      </p:sp>
      <p:pic>
        <p:nvPicPr>
          <p:cNvPr descr="Uma imagem contendo Esquemático&#10;&#10;Descrição gerada automaticamente" id="91" name="Google Shape;91;p2"/>
          <p:cNvPicPr preferRelativeResize="0"/>
          <p:nvPr/>
        </p:nvPicPr>
        <p:blipFill rotWithShape="1">
          <a:blip r:embed="rId3">
            <a:alphaModFix/>
          </a:blip>
          <a:srcRect b="0" l="0" r="44458" t="0"/>
          <a:stretch/>
        </p:blipFill>
        <p:spPr>
          <a:xfrm>
            <a:off x="-337951" y="-391633"/>
            <a:ext cx="6527851" cy="66178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92" name="Google Shape;92;p2"/>
          <p:cNvPicPr preferRelativeResize="0"/>
          <p:nvPr/>
        </p:nvPicPr>
        <p:blipFill rotWithShape="1">
          <a:blip r:embed="rId3">
            <a:alphaModFix/>
          </a:blip>
          <a:srcRect b="71063" l="60320" r="27377" t="6117"/>
          <a:stretch/>
        </p:blipFill>
        <p:spPr>
          <a:xfrm>
            <a:off x="9386839" y="3690999"/>
            <a:ext cx="780495" cy="8151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93" name="Google Shape;93;p2"/>
          <p:cNvPicPr preferRelativeResize="0"/>
          <p:nvPr/>
        </p:nvPicPr>
        <p:blipFill rotWithShape="1">
          <a:blip r:embed="rId3">
            <a:alphaModFix/>
          </a:blip>
          <a:srcRect b="71063" l="72623" r="15074" t="6117"/>
          <a:stretch/>
        </p:blipFill>
        <p:spPr>
          <a:xfrm>
            <a:off x="8456021" y="3690996"/>
            <a:ext cx="780494" cy="8151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94" name="Google Shape;94;p2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5483806" y="5717056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95" name="Google Shape;95;p2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7234495" y="5757079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96" name="Google Shape;96;p2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8965371" y="5717060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97" name="Google Shape;97;p2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8119747" y="5757075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98" name="Google Shape;98;p2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11550203" y="5904261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99" name="Google Shape;99;p2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10695251" y="5904249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00" name="Google Shape;100;p2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9836368" y="5904259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01" name="Google Shape;101;p2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6274816" y="5717058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02" name="Google Shape;102;p2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7365408" y="3128278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03" name="Google Shape;103;p2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11552166" y="5255136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04" name="Google Shape;104;p2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10697213" y="5255124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05" name="Google Shape;105;p2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9838330" y="5255134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06" name="Google Shape;106;p2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11552178" y="4614536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07" name="Google Shape;107;p2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10697226" y="4614524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08" name="Google Shape;108;p2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9838343" y="4614534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09" name="Google Shape;109;p2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7214670" y="4994829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10" name="Google Shape;110;p2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8945546" y="4954810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11" name="Google Shape;111;p2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8099922" y="4994825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12" name="Google Shape;112;p2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7320020" y="4167217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13" name="Google Shape;113;p2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9050896" y="4127198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14" name="Google Shape;114;p2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8205272" y="4167213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15" name="Google Shape;115;p2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5538431" y="4934793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16" name="Google Shape;116;p2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6329441" y="4934795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17" name="Google Shape;117;p2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10071670" y="2778203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18" name="Google Shape;118;p2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5643781" y="4147206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19" name="Google Shape;119;p2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6434791" y="4147208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20" name="Google Shape;120;p2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6377495" y="3128278"/>
            <a:ext cx="854944" cy="114254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"/>
          <p:cNvSpPr/>
          <p:nvPr/>
        </p:nvSpPr>
        <p:spPr>
          <a:xfrm rot="5400000">
            <a:off x="11028684" y="3735950"/>
            <a:ext cx="484500" cy="9783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4472C4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ma imagem contendo Esquemático&#10;&#10;Descrição gerada automaticamente" id="126" name="Google Shape;126;p3"/>
          <p:cNvPicPr preferRelativeResize="0"/>
          <p:nvPr/>
        </p:nvPicPr>
        <p:blipFill rotWithShape="1">
          <a:blip r:embed="rId3">
            <a:alphaModFix/>
          </a:blip>
          <a:srcRect b="0" l="0" r="44458" t="0"/>
          <a:stretch/>
        </p:blipFill>
        <p:spPr>
          <a:xfrm>
            <a:off x="-1687925" y="790956"/>
            <a:ext cx="6025608" cy="610867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3"/>
          <p:cNvSpPr txBox="1"/>
          <p:nvPr>
            <p:ph type="ctrTitle"/>
          </p:nvPr>
        </p:nvSpPr>
        <p:spPr>
          <a:xfrm>
            <a:off x="323559" y="174794"/>
            <a:ext cx="11536052" cy="9001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b="1" lang="pt-BR" sz="2000">
                <a:solidFill>
                  <a:srgbClr val="FF0000"/>
                </a:solidFill>
              </a:rPr>
              <a:t>Imagine que um NT excitatório liga-se ao receptor de neurônio pós-sináptico. Marque com o X azul qual tipo de canal abre e indique com a flecha qual dos íons se move através da membrana. Qual o resultado disso para a células? Mostre como fica a eletricidade da célula.</a:t>
            </a:r>
            <a:endParaRPr/>
          </a:p>
        </p:txBody>
      </p:sp>
      <p:sp>
        <p:nvSpPr>
          <p:cNvPr id="128" name="Google Shape;128;p3"/>
          <p:cNvSpPr txBox="1"/>
          <p:nvPr/>
        </p:nvSpPr>
        <p:spPr>
          <a:xfrm>
            <a:off x="5369831" y="1236941"/>
            <a:ext cx="358048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     ) canal químico de Na</a:t>
            </a:r>
            <a:r>
              <a:rPr b="0" baseline="30000" i="0" lang="pt-B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     ) canal químico de K</a:t>
            </a:r>
            <a:r>
              <a:rPr baseline="30000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     ) canal químico de Cl</a:t>
            </a:r>
            <a:r>
              <a:rPr baseline="30000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2841050">
            <a:off x="9006906" y="1607705"/>
            <a:ext cx="274139" cy="2741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30" name="Google Shape;130;p3"/>
          <p:cNvPicPr preferRelativeResize="0"/>
          <p:nvPr/>
        </p:nvPicPr>
        <p:blipFill rotWithShape="1">
          <a:blip r:embed="rId3">
            <a:alphaModFix/>
          </a:blip>
          <a:srcRect b="71063" l="60320" r="27377" t="6117"/>
          <a:stretch/>
        </p:blipFill>
        <p:spPr>
          <a:xfrm>
            <a:off x="9386839" y="3690999"/>
            <a:ext cx="780495" cy="8151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31" name="Google Shape;131;p3"/>
          <p:cNvPicPr preferRelativeResize="0"/>
          <p:nvPr/>
        </p:nvPicPr>
        <p:blipFill rotWithShape="1">
          <a:blip r:embed="rId3">
            <a:alphaModFix/>
          </a:blip>
          <a:srcRect b="71063" l="72623" r="15074" t="6117"/>
          <a:stretch/>
        </p:blipFill>
        <p:spPr>
          <a:xfrm>
            <a:off x="8456021" y="3690996"/>
            <a:ext cx="780494" cy="8151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32" name="Google Shape;132;p3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5483806" y="5717056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33" name="Google Shape;133;p3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7234495" y="5757079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34" name="Google Shape;134;p3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8965371" y="5717060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35" name="Google Shape;135;p3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8119747" y="5757075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36" name="Google Shape;136;p3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11550203" y="5904261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37" name="Google Shape;137;p3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10695251" y="5904249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38" name="Google Shape;138;p3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9836368" y="5904259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39" name="Google Shape;139;p3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6274816" y="5717058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40" name="Google Shape;140;p3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4592970" y="5757078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41" name="Google Shape;141;p3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11552166" y="5255136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42" name="Google Shape;142;p3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10697213" y="5255124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43" name="Google Shape;143;p3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9838330" y="5255134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44" name="Google Shape;144;p3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11552178" y="4614536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45" name="Google Shape;145;p3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10697226" y="4614524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46" name="Google Shape;146;p3"/>
          <p:cNvPicPr preferRelativeResize="0"/>
          <p:nvPr/>
        </p:nvPicPr>
        <p:blipFill rotWithShape="1">
          <a:blip r:embed="rId3">
            <a:alphaModFix/>
          </a:blip>
          <a:srcRect b="45991" l="66586" r="25141" t="34375"/>
          <a:stretch/>
        </p:blipFill>
        <p:spPr>
          <a:xfrm>
            <a:off x="9838343" y="4614534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47" name="Google Shape;147;p3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7214670" y="4994829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48" name="Google Shape;148;p3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8945546" y="4954810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49" name="Google Shape;149;p3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8099922" y="4994825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50" name="Google Shape;150;p3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7320020" y="4167217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51" name="Google Shape;151;p3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9050896" y="4127198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52" name="Google Shape;152;p3"/>
          <p:cNvPicPr preferRelativeResize="0"/>
          <p:nvPr/>
        </p:nvPicPr>
        <p:blipFill rotWithShape="1">
          <a:blip r:embed="rId3">
            <a:alphaModFix/>
          </a:blip>
          <a:srcRect b="45991" l="58391" r="33336" t="34375"/>
          <a:stretch/>
        </p:blipFill>
        <p:spPr>
          <a:xfrm>
            <a:off x="8205272" y="4167213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53" name="Google Shape;153;p3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5538431" y="4934793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54" name="Google Shape;154;p3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6329441" y="4934795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55" name="Google Shape;155;p3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4647595" y="4974815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56" name="Google Shape;156;p3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5643781" y="4147206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57" name="Google Shape;157;p3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6434791" y="4147208"/>
            <a:ext cx="854944" cy="11425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Esquemático&#10;&#10;Descrição gerada automaticamente" id="158" name="Google Shape;158;p3"/>
          <p:cNvPicPr preferRelativeResize="0"/>
          <p:nvPr/>
        </p:nvPicPr>
        <p:blipFill rotWithShape="1">
          <a:blip r:embed="rId3">
            <a:alphaModFix/>
          </a:blip>
          <a:srcRect b="45991" l="75384" r="16343" t="34375"/>
          <a:stretch/>
        </p:blipFill>
        <p:spPr>
          <a:xfrm>
            <a:off x="4752945" y="4187228"/>
            <a:ext cx="854944" cy="1142541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3"/>
          <p:cNvSpPr/>
          <p:nvPr/>
        </p:nvSpPr>
        <p:spPr>
          <a:xfrm rot="5400000">
            <a:off x="11028684" y="3735950"/>
            <a:ext cx="484500" cy="9783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4472C4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2022-03-10T19:42:39Z</dcterms:created>
  <dc:creator/>
</cp:coreProperties>
</file>